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4" r:id="rId1"/>
    <p:sldMasterId id="2147483656" r:id="rId2"/>
  </p:sldMasterIdLst>
  <p:notesMasterIdLst>
    <p:notesMasterId r:id="rId61"/>
  </p:notesMasterIdLst>
  <p:handoutMasterIdLst>
    <p:handoutMasterId r:id="rId62"/>
  </p:handoutMasterIdLst>
  <p:sldIdLst>
    <p:sldId id="256" r:id="rId3"/>
    <p:sldId id="702" r:id="rId4"/>
    <p:sldId id="703" r:id="rId5"/>
    <p:sldId id="701" r:id="rId6"/>
    <p:sldId id="704" r:id="rId7"/>
    <p:sldId id="705" r:id="rId8"/>
    <p:sldId id="706" r:id="rId9"/>
    <p:sldId id="660" r:id="rId10"/>
    <p:sldId id="707" r:id="rId11"/>
    <p:sldId id="693" r:id="rId12"/>
    <p:sldId id="687" r:id="rId13"/>
    <p:sldId id="688" r:id="rId14"/>
    <p:sldId id="708" r:id="rId15"/>
    <p:sldId id="689" r:id="rId16"/>
    <p:sldId id="698" r:id="rId17"/>
    <p:sldId id="495" r:id="rId18"/>
    <p:sldId id="496" r:id="rId19"/>
    <p:sldId id="670" r:id="rId20"/>
    <p:sldId id="668" r:id="rId21"/>
    <p:sldId id="709" r:id="rId22"/>
    <p:sldId id="710" r:id="rId23"/>
    <p:sldId id="661" r:id="rId24"/>
    <p:sldId id="633" r:id="rId25"/>
    <p:sldId id="634" r:id="rId26"/>
    <p:sldId id="669" r:id="rId27"/>
    <p:sldId id="635" r:id="rId28"/>
    <p:sldId id="729" r:id="rId29"/>
    <p:sldId id="711" r:id="rId30"/>
    <p:sldId id="712" r:id="rId31"/>
    <p:sldId id="713" r:id="rId32"/>
    <p:sldId id="714" r:id="rId33"/>
    <p:sldId id="715" r:id="rId34"/>
    <p:sldId id="716" r:id="rId35"/>
    <p:sldId id="717" r:id="rId36"/>
    <p:sldId id="718" r:id="rId37"/>
    <p:sldId id="719" r:id="rId38"/>
    <p:sldId id="720" r:id="rId39"/>
    <p:sldId id="721" r:id="rId40"/>
    <p:sldId id="724" r:id="rId41"/>
    <p:sldId id="726" r:id="rId42"/>
    <p:sldId id="727" r:id="rId43"/>
    <p:sldId id="725" r:id="rId44"/>
    <p:sldId id="728" r:id="rId45"/>
    <p:sldId id="722" r:id="rId46"/>
    <p:sldId id="723" r:id="rId47"/>
    <p:sldId id="699" r:id="rId48"/>
    <p:sldId id="629" r:id="rId49"/>
    <p:sldId id="644" r:id="rId50"/>
    <p:sldId id="645" r:id="rId51"/>
    <p:sldId id="646" r:id="rId52"/>
    <p:sldId id="647" r:id="rId53"/>
    <p:sldId id="648" r:id="rId54"/>
    <p:sldId id="649" r:id="rId55"/>
    <p:sldId id="650" r:id="rId56"/>
    <p:sldId id="651" r:id="rId57"/>
    <p:sldId id="652" r:id="rId58"/>
    <p:sldId id="653" r:id="rId59"/>
    <p:sldId id="592" r:id="rId60"/>
  </p:sldIdLst>
  <p:sldSz cx="9144000" cy="6858000" type="screen4x3"/>
  <p:notesSz cx="7010400" cy="92233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11"/>
    <a:srgbClr val="B3B64A"/>
    <a:srgbClr val="5B0EE6"/>
    <a:srgbClr val="FD592D"/>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7269" autoAdjust="0"/>
    <p:restoredTop sz="93613" autoAdjust="0"/>
  </p:normalViewPr>
  <p:slideViewPr>
    <p:cSldViewPr snapToGrid="0" snapToObjects="1">
      <p:cViewPr>
        <p:scale>
          <a:sx n="75" d="100"/>
          <a:sy n="75" d="100"/>
        </p:scale>
        <p:origin x="-58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6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Sheet1!$B$1</c:f>
              <c:strCache>
                <c:ptCount val="1"/>
                <c:pt idx="0">
                  <c:v>Osteoporosis</c:v>
                </c:pt>
              </c:strCache>
            </c:strRef>
          </c:tx>
          <c:invertIfNegative val="0"/>
          <c:cat>
            <c:numRef>
              <c:f>Sheet1!$A$2:$A$5</c:f>
              <c:numCache>
                <c:formatCode>General</c:formatCode>
                <c:ptCount val="4"/>
                <c:pt idx="0">
                  <c:v>2010</c:v>
                </c:pt>
                <c:pt idx="1">
                  <c:v>2030</c:v>
                </c:pt>
              </c:numCache>
            </c:numRef>
          </c:cat>
          <c:val>
            <c:numRef>
              <c:f>Sheet1!$B$2:$B$5</c:f>
              <c:numCache>
                <c:formatCode>General</c:formatCode>
                <c:ptCount val="4"/>
                <c:pt idx="0">
                  <c:v>10.199999999999999</c:v>
                </c:pt>
                <c:pt idx="1">
                  <c:v>13</c:v>
                </c:pt>
              </c:numCache>
            </c:numRef>
          </c:val>
        </c:ser>
        <c:ser>
          <c:idx val="1"/>
          <c:order val="1"/>
          <c:tx>
            <c:strRef>
              <c:f>Sheet1!$C$1</c:f>
              <c:strCache>
                <c:ptCount val="1"/>
                <c:pt idx="0">
                  <c:v>Low Bone Mass</c:v>
                </c:pt>
              </c:strCache>
            </c:strRef>
          </c:tx>
          <c:invertIfNegative val="0"/>
          <c:cat>
            <c:numRef>
              <c:f>Sheet1!$A$2:$A$5</c:f>
              <c:numCache>
                <c:formatCode>General</c:formatCode>
                <c:ptCount val="4"/>
                <c:pt idx="0">
                  <c:v>2010</c:v>
                </c:pt>
                <c:pt idx="1">
                  <c:v>2030</c:v>
                </c:pt>
              </c:numCache>
            </c:numRef>
          </c:cat>
          <c:val>
            <c:numRef>
              <c:f>Sheet1!$C$2:$C$5</c:f>
              <c:numCache>
                <c:formatCode>General</c:formatCode>
                <c:ptCount val="4"/>
                <c:pt idx="0">
                  <c:v>43.4</c:v>
                </c:pt>
                <c:pt idx="1">
                  <c:v>55.3</c:v>
                </c:pt>
              </c:numCache>
            </c:numRef>
          </c:val>
        </c:ser>
        <c:dLbls>
          <c:showLegendKey val="0"/>
          <c:showVal val="0"/>
          <c:showCatName val="0"/>
          <c:showSerName val="0"/>
          <c:showPercent val="0"/>
          <c:showBubbleSize val="0"/>
        </c:dLbls>
        <c:gapWidth val="150"/>
        <c:overlap val="100"/>
        <c:axId val="77763712"/>
        <c:axId val="77765248"/>
      </c:barChart>
      <c:catAx>
        <c:axId val="77763712"/>
        <c:scaling>
          <c:orientation val="minMax"/>
        </c:scaling>
        <c:delete val="0"/>
        <c:axPos val="b"/>
        <c:numFmt formatCode="General" sourceLinked="1"/>
        <c:majorTickMark val="out"/>
        <c:minorTickMark val="none"/>
        <c:tickLblPos val="nextTo"/>
        <c:crossAx val="77765248"/>
        <c:crosses val="autoZero"/>
        <c:auto val="1"/>
        <c:lblAlgn val="ctr"/>
        <c:lblOffset val="100"/>
        <c:noMultiLvlLbl val="0"/>
      </c:catAx>
      <c:valAx>
        <c:axId val="77765248"/>
        <c:scaling>
          <c:orientation val="minMax"/>
        </c:scaling>
        <c:delete val="0"/>
        <c:axPos val="l"/>
        <c:majorGridlines/>
        <c:numFmt formatCode="General" sourceLinked="1"/>
        <c:majorTickMark val="out"/>
        <c:minorTickMark val="none"/>
        <c:tickLblPos val="nextTo"/>
        <c:crossAx val="77763712"/>
        <c:crosses val="autoZero"/>
        <c:crossBetween val="between"/>
      </c:valAx>
    </c:plotArea>
    <c:legend>
      <c:legendPos val="r"/>
      <c:layout>
        <c:manualLayout>
          <c:xMode val="edge"/>
          <c:yMode val="edge"/>
          <c:x val="0.68300180446194225"/>
          <c:y val="0.73465969488188976"/>
          <c:w val="0.31699819553805775"/>
          <c:h val="0.1619306102362204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Sheet1!$A$4:$A$15</c:f>
              <c:strCache>
                <c:ptCount val="12"/>
                <c:pt idx="0">
                  <c:v>RA anti-rheumatoid therapy</c:v>
                </c:pt>
                <c:pt idx="1">
                  <c:v>Cholesterol management (CVD patients)</c:v>
                </c:pt>
                <c:pt idx="2">
                  <c:v>Beta blockers (post-heart attack)</c:v>
                </c:pt>
                <c:pt idx="3">
                  <c:v>Breast cancer screening</c:v>
                </c:pt>
                <c:pt idx="4">
                  <c:v>Pneumococcal vaccinations (2012)</c:v>
                </c:pt>
                <c:pt idx="5">
                  <c:v>Controlling high blood pressure</c:v>
                </c:pt>
                <c:pt idx="6">
                  <c:v>Colorectal cancer screening</c:v>
                </c:pt>
                <c:pt idx="7">
                  <c:v>Fall risk intervention</c:v>
                </c:pt>
                <c:pt idx="8">
                  <c:v>Comprehensive diabetes care</c:v>
                </c:pt>
                <c:pt idx="9">
                  <c:v>COPD spirometry testing</c:v>
                </c:pt>
                <c:pt idx="10">
                  <c:v>Fall risk discussion</c:v>
                </c:pt>
                <c:pt idx="11">
                  <c:v>Testing/treatment after a fracture</c:v>
                </c:pt>
              </c:strCache>
            </c:strRef>
          </c:cat>
          <c:val>
            <c:numRef>
              <c:f>Sheet1!$B$4:$B$15</c:f>
              <c:numCache>
                <c:formatCode>0%</c:formatCode>
                <c:ptCount val="12"/>
                <c:pt idx="0">
                  <c:v>0.88100000000000001</c:v>
                </c:pt>
                <c:pt idx="1">
                  <c:v>0.86699999999999999</c:v>
                </c:pt>
                <c:pt idx="2">
                  <c:v>0.83899999999999997</c:v>
                </c:pt>
                <c:pt idx="3">
                  <c:v>0.74299999999999999</c:v>
                </c:pt>
                <c:pt idx="4">
                  <c:v>0.69799999999999995</c:v>
                </c:pt>
                <c:pt idx="5">
                  <c:v>0.64400000000000002</c:v>
                </c:pt>
                <c:pt idx="6">
                  <c:v>0.63300000000000001</c:v>
                </c:pt>
                <c:pt idx="7">
                  <c:v>0.622</c:v>
                </c:pt>
                <c:pt idx="8">
                  <c:v>0.58899999999999997</c:v>
                </c:pt>
                <c:pt idx="9">
                  <c:v>0.42499999999999999</c:v>
                </c:pt>
                <c:pt idx="10">
                  <c:v>0.33600000000000002</c:v>
                </c:pt>
                <c:pt idx="11">
                  <c:v>0.29199999999999998</c:v>
                </c:pt>
              </c:numCache>
            </c:numRef>
          </c:val>
        </c:ser>
        <c:dLbls>
          <c:dLblPos val="inEnd"/>
          <c:showLegendKey val="0"/>
          <c:showVal val="1"/>
          <c:showCatName val="0"/>
          <c:showSerName val="0"/>
          <c:showPercent val="0"/>
          <c:showBubbleSize val="0"/>
        </c:dLbls>
        <c:gapWidth val="65"/>
        <c:axId val="77521664"/>
        <c:axId val="77524352"/>
      </c:barChart>
      <c:catAx>
        <c:axId val="7752166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77524352"/>
        <c:crosses val="autoZero"/>
        <c:auto val="1"/>
        <c:lblAlgn val="ctr"/>
        <c:lblOffset val="100"/>
        <c:noMultiLvlLbl val="0"/>
      </c:catAx>
      <c:valAx>
        <c:axId val="7752435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775216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2000</c:v>
                </c:pt>
              </c:strCache>
            </c:strRef>
          </c:tx>
          <c:invertIfNegative val="0"/>
          <c:cat>
            <c:strRef>
              <c:f>Sheet1!$A$2:$A$3</c:f>
              <c:strCache>
                <c:ptCount val="2"/>
                <c:pt idx="0">
                  <c:v>Women</c:v>
                </c:pt>
                <c:pt idx="1">
                  <c:v>Men</c:v>
                </c:pt>
              </c:strCache>
            </c:strRef>
          </c:cat>
          <c:val>
            <c:numRef>
              <c:f>Sheet1!$B$2:$B$3</c:f>
              <c:numCache>
                <c:formatCode>General</c:formatCode>
                <c:ptCount val="2"/>
                <c:pt idx="0">
                  <c:v>7</c:v>
                </c:pt>
                <c:pt idx="1">
                  <c:v>5</c:v>
                </c:pt>
              </c:numCache>
            </c:numRef>
          </c:val>
        </c:ser>
        <c:ser>
          <c:idx val="1"/>
          <c:order val="1"/>
          <c:tx>
            <c:strRef>
              <c:f>Sheet1!$C$1</c:f>
              <c:strCache>
                <c:ptCount val="1"/>
                <c:pt idx="0">
                  <c:v>2002</c:v>
                </c:pt>
              </c:strCache>
            </c:strRef>
          </c:tx>
          <c:invertIfNegative val="0"/>
          <c:cat>
            <c:strRef>
              <c:f>Sheet1!$A$2:$A$3</c:f>
              <c:strCache>
                <c:ptCount val="2"/>
                <c:pt idx="0">
                  <c:v>Women</c:v>
                </c:pt>
                <c:pt idx="1">
                  <c:v>Men</c:v>
                </c:pt>
              </c:strCache>
            </c:strRef>
          </c:cat>
          <c:val>
            <c:numRef>
              <c:f>Sheet1!$C$2:$C$3</c:f>
              <c:numCache>
                <c:formatCode>General</c:formatCode>
                <c:ptCount val="2"/>
                <c:pt idx="0">
                  <c:v>16</c:v>
                </c:pt>
                <c:pt idx="1">
                  <c:v>10</c:v>
                </c:pt>
              </c:numCache>
            </c:numRef>
          </c:val>
        </c:ser>
        <c:ser>
          <c:idx val="2"/>
          <c:order val="2"/>
          <c:tx>
            <c:strRef>
              <c:f>Sheet1!$D$1</c:f>
              <c:strCache>
                <c:ptCount val="1"/>
                <c:pt idx="0">
                  <c:v>2004</c:v>
                </c:pt>
              </c:strCache>
            </c:strRef>
          </c:tx>
          <c:invertIfNegative val="0"/>
          <c:cat>
            <c:strRef>
              <c:f>Sheet1!$A$2:$A$3</c:f>
              <c:strCache>
                <c:ptCount val="2"/>
                <c:pt idx="0">
                  <c:v>Women</c:v>
                </c:pt>
                <c:pt idx="1">
                  <c:v>Men</c:v>
                </c:pt>
              </c:strCache>
            </c:strRef>
          </c:cat>
          <c:val>
            <c:numRef>
              <c:f>Sheet1!$D$2:$D$3</c:f>
              <c:numCache>
                <c:formatCode>General</c:formatCode>
                <c:ptCount val="2"/>
                <c:pt idx="0">
                  <c:v>32</c:v>
                </c:pt>
                <c:pt idx="1">
                  <c:v>22</c:v>
                </c:pt>
              </c:numCache>
            </c:numRef>
          </c:val>
        </c:ser>
        <c:ser>
          <c:idx val="3"/>
          <c:order val="3"/>
          <c:tx>
            <c:strRef>
              <c:f>Sheet1!$E$1</c:f>
              <c:strCache>
                <c:ptCount val="1"/>
                <c:pt idx="0">
                  <c:v>2006</c:v>
                </c:pt>
              </c:strCache>
            </c:strRef>
          </c:tx>
          <c:invertIfNegative val="0"/>
          <c:cat>
            <c:strRef>
              <c:f>Sheet1!$A$2:$A$3</c:f>
              <c:strCache>
                <c:ptCount val="2"/>
                <c:pt idx="0">
                  <c:v>Women</c:v>
                </c:pt>
                <c:pt idx="1">
                  <c:v>Men</c:v>
                </c:pt>
              </c:strCache>
            </c:strRef>
          </c:cat>
          <c:val>
            <c:numRef>
              <c:f>Sheet1!$E$2:$E$3</c:f>
              <c:numCache>
                <c:formatCode>General</c:formatCode>
                <c:ptCount val="2"/>
                <c:pt idx="0">
                  <c:v>41</c:v>
                </c:pt>
                <c:pt idx="1">
                  <c:v>28</c:v>
                </c:pt>
              </c:numCache>
            </c:numRef>
          </c:val>
        </c:ser>
        <c:ser>
          <c:idx val="4"/>
          <c:order val="4"/>
          <c:tx>
            <c:strRef>
              <c:f>Sheet1!$F$1</c:f>
              <c:strCache>
                <c:ptCount val="1"/>
                <c:pt idx="0">
                  <c:v>2008</c:v>
                </c:pt>
              </c:strCache>
            </c:strRef>
          </c:tx>
          <c:invertIfNegative val="0"/>
          <c:cat>
            <c:strRef>
              <c:f>Sheet1!$A$2:$A$3</c:f>
              <c:strCache>
                <c:ptCount val="2"/>
                <c:pt idx="0">
                  <c:v>Women</c:v>
                </c:pt>
                <c:pt idx="1">
                  <c:v>Men</c:v>
                </c:pt>
              </c:strCache>
            </c:strRef>
          </c:cat>
          <c:val>
            <c:numRef>
              <c:f>Sheet1!$F$2:$F$3</c:f>
              <c:numCache>
                <c:formatCode>General</c:formatCode>
                <c:ptCount val="2"/>
                <c:pt idx="0">
                  <c:v>47</c:v>
                </c:pt>
                <c:pt idx="1">
                  <c:v>32</c:v>
                </c:pt>
              </c:numCache>
            </c:numRef>
          </c:val>
        </c:ser>
        <c:ser>
          <c:idx val="5"/>
          <c:order val="5"/>
          <c:tx>
            <c:strRef>
              <c:f>Sheet1!$G$1</c:f>
              <c:strCache>
                <c:ptCount val="1"/>
                <c:pt idx="0">
                  <c:v>2010</c:v>
                </c:pt>
              </c:strCache>
            </c:strRef>
          </c:tx>
          <c:invertIfNegative val="0"/>
          <c:cat>
            <c:strRef>
              <c:f>Sheet1!$A$2:$A$3</c:f>
              <c:strCache>
                <c:ptCount val="2"/>
                <c:pt idx="0">
                  <c:v>Women</c:v>
                </c:pt>
                <c:pt idx="1">
                  <c:v>Men</c:v>
                </c:pt>
              </c:strCache>
            </c:strRef>
          </c:cat>
          <c:val>
            <c:numRef>
              <c:f>Sheet1!$G$2:$G$3</c:f>
              <c:numCache>
                <c:formatCode>General</c:formatCode>
                <c:ptCount val="2"/>
                <c:pt idx="0">
                  <c:v>50</c:v>
                </c:pt>
                <c:pt idx="1">
                  <c:v>34</c:v>
                </c:pt>
              </c:numCache>
            </c:numRef>
          </c:val>
        </c:ser>
        <c:dLbls>
          <c:showLegendKey val="0"/>
          <c:showVal val="0"/>
          <c:showCatName val="0"/>
          <c:showSerName val="0"/>
          <c:showPercent val="0"/>
          <c:showBubbleSize val="0"/>
        </c:dLbls>
        <c:gapWidth val="150"/>
        <c:axId val="81655680"/>
        <c:axId val="81657216"/>
      </c:barChart>
      <c:catAx>
        <c:axId val="81655680"/>
        <c:scaling>
          <c:orientation val="minMax"/>
        </c:scaling>
        <c:delete val="0"/>
        <c:axPos val="b"/>
        <c:numFmt formatCode="General" sourceLinked="0"/>
        <c:majorTickMark val="out"/>
        <c:minorTickMark val="none"/>
        <c:tickLblPos val="nextTo"/>
        <c:crossAx val="81657216"/>
        <c:crosses val="autoZero"/>
        <c:auto val="1"/>
        <c:lblAlgn val="ctr"/>
        <c:lblOffset val="100"/>
        <c:noMultiLvlLbl val="0"/>
      </c:catAx>
      <c:valAx>
        <c:axId val="81657216"/>
        <c:scaling>
          <c:orientation val="minMax"/>
        </c:scaling>
        <c:delete val="0"/>
        <c:axPos val="l"/>
        <c:majorGridlines/>
        <c:numFmt formatCode="General" sourceLinked="1"/>
        <c:majorTickMark val="out"/>
        <c:minorTickMark val="none"/>
        <c:tickLblPos val="nextTo"/>
        <c:crossAx val="816556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38476" cy="461963"/>
          </a:xfrm>
          <a:prstGeom prst="rect">
            <a:avLst/>
          </a:prstGeom>
        </p:spPr>
        <p:txBody>
          <a:bodyPr vert="horz" lIns="90960" tIns="45480" rIns="90960" bIns="45480" rtlCol="0"/>
          <a:lstStyle>
            <a:lvl1pPr algn="l">
              <a:defRPr sz="1200"/>
            </a:lvl1pPr>
          </a:lstStyle>
          <a:p>
            <a:endParaRPr lang="en-US" dirty="0"/>
          </a:p>
        </p:txBody>
      </p:sp>
      <p:sp>
        <p:nvSpPr>
          <p:cNvPr id="3" name="Date Placeholder 2"/>
          <p:cNvSpPr>
            <a:spLocks noGrp="1"/>
          </p:cNvSpPr>
          <p:nvPr>
            <p:ph type="dt" sz="quarter" idx="1"/>
          </p:nvPr>
        </p:nvSpPr>
        <p:spPr>
          <a:xfrm>
            <a:off x="3970340" y="6"/>
            <a:ext cx="3038476" cy="461963"/>
          </a:xfrm>
          <a:prstGeom prst="rect">
            <a:avLst/>
          </a:prstGeom>
        </p:spPr>
        <p:txBody>
          <a:bodyPr vert="horz" lIns="90960" tIns="45480" rIns="90960" bIns="45480" rtlCol="0"/>
          <a:lstStyle>
            <a:lvl1pPr algn="r">
              <a:defRPr sz="1200"/>
            </a:lvl1pPr>
          </a:lstStyle>
          <a:p>
            <a:fld id="{AB259710-653C-463B-B17A-21670DC27019}" type="datetimeFigureOut">
              <a:rPr lang="en-US" smtClean="0"/>
              <a:t>12/2/2015</a:t>
            </a:fld>
            <a:endParaRPr lang="en-US" dirty="0"/>
          </a:p>
        </p:txBody>
      </p:sp>
      <p:sp>
        <p:nvSpPr>
          <p:cNvPr id="4" name="Footer Placeholder 3"/>
          <p:cNvSpPr>
            <a:spLocks noGrp="1"/>
          </p:cNvSpPr>
          <p:nvPr>
            <p:ph type="ftr" sz="quarter" idx="2"/>
          </p:nvPr>
        </p:nvSpPr>
        <p:spPr>
          <a:xfrm>
            <a:off x="1" y="8759832"/>
            <a:ext cx="3038476" cy="461963"/>
          </a:xfrm>
          <a:prstGeom prst="rect">
            <a:avLst/>
          </a:prstGeom>
        </p:spPr>
        <p:txBody>
          <a:bodyPr vert="horz" lIns="90960" tIns="45480" rIns="90960" bIns="454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759832"/>
            <a:ext cx="3038476" cy="461963"/>
          </a:xfrm>
          <a:prstGeom prst="rect">
            <a:avLst/>
          </a:prstGeom>
        </p:spPr>
        <p:txBody>
          <a:bodyPr vert="horz" lIns="90960" tIns="45480" rIns="90960" bIns="45480" rtlCol="0" anchor="b"/>
          <a:lstStyle>
            <a:lvl1pPr algn="r">
              <a:defRPr sz="1200"/>
            </a:lvl1pPr>
          </a:lstStyle>
          <a:p>
            <a:fld id="{626DD90A-9B90-4BAF-8686-9778F63003B3}" type="slidenum">
              <a:rPr lang="en-US" smtClean="0"/>
              <a:t>‹#›</a:t>
            </a:fld>
            <a:endParaRPr lang="en-US" dirty="0"/>
          </a:p>
        </p:txBody>
      </p:sp>
    </p:spTree>
    <p:extLst>
      <p:ext uri="{BB962C8B-B14F-4D97-AF65-F5344CB8AC3E}">
        <p14:creationId xmlns:p14="http://schemas.microsoft.com/office/powerpoint/2010/main" val="1256242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01738" y="693738"/>
            <a:ext cx="4606925" cy="3455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a:spLocks noGrp="1"/>
          </p:cNvSpPr>
          <p:nvPr>
            <p:ph type="body" idx="1"/>
          </p:nvPr>
        </p:nvSpPr>
        <p:spPr>
          <a:xfrm>
            <a:off x="701049" y="4381106"/>
            <a:ext cx="5608319" cy="1693754"/>
          </a:xfrm>
          <a:prstGeom prst="rect">
            <a:avLst/>
          </a:prstGeom>
        </p:spPr>
        <p:txBody>
          <a:bodyPr lIns="90947" tIns="90947" rIns="90947" bIns="90947" anchor="t" anchorCtr="0">
            <a:spAutoFit/>
          </a:bodyPr>
          <a:lstStyle/>
          <a:p>
            <a:pPr marL="909607" lvl="1" indent="-315836">
              <a:buClr>
                <a:srgbClr val="000000"/>
              </a:buClr>
              <a:buSzPct val="127272"/>
              <a:buFont typeface="Courier New"/>
              <a:buChar char="o"/>
            </a:pPr>
            <a:r>
              <a:rPr lang="en" sz="1100"/>
              <a:t>
</a:t>
            </a:r>
          </a:p>
          <a:p>
            <a:endParaRPr lang="en" sz="1100"/>
          </a:p>
          <a:p>
            <a:endParaRPr lang="en" sz="1100"/>
          </a:p>
          <a:p>
            <a:endParaRPr lang="en" sz="1100"/>
          </a:p>
          <a:p>
            <a:endParaRPr lang="en" sz="1100"/>
          </a:p>
          <a:p>
            <a:endParaRPr lang="en" sz="1100"/>
          </a:p>
          <a:p>
            <a:endParaRPr lang="en" sz="1100"/>
          </a:p>
          <a:p>
            <a:endParaRPr lang="en" sz="1100"/>
          </a:p>
        </p:txBody>
      </p:sp>
    </p:spTree>
    <p:extLst>
      <p:ext uri="{BB962C8B-B14F-4D97-AF65-F5344CB8AC3E}">
        <p14:creationId xmlns:p14="http://schemas.microsoft.com/office/powerpoint/2010/main" val="25729029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Shape 27"/>
          <p:cNvSpPr>
            <a:spLocks noGrp="1" noRot="1" noChangeAspect="1"/>
          </p:cNvSpPr>
          <p:nvPr>
            <p:ph type="sldImg" idx="2"/>
          </p:nvPr>
        </p:nvSpPr>
        <p:spPr>
          <a:xfrm>
            <a:off x="1201738" y="693738"/>
            <a:ext cx="4606925" cy="3455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 name="Shape 28"/>
          <p:cNvSpPr>
            <a:spLocks noGrp="1"/>
          </p:cNvSpPr>
          <p:nvPr>
            <p:ph type="body" idx="1"/>
          </p:nvPr>
        </p:nvSpPr>
        <p:spPr>
          <a:xfrm>
            <a:off x="701049" y="4381103"/>
            <a:ext cx="5608319" cy="366401"/>
          </a:xfrm>
          <a:prstGeom prst="rect">
            <a:avLst/>
          </a:prstGeom>
        </p:spPr>
        <p:txBody>
          <a:bodyPr lIns="90947" tIns="90947" rIns="90947" bIns="90947" anchor="t" anchorCtr="0">
            <a:sp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0150" y="693738"/>
            <a:ext cx="4611688" cy="3457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7" y="4381103"/>
            <a:ext cx="5608319" cy="371961"/>
          </a:xfrm>
          <a:prstGeom prst="rect">
            <a:avLst/>
          </a:prstGeom>
        </p:spPr>
        <p:txBody>
          <a:bodyPr lIns="92244" tIns="92244" rIns="92244" bIns="92244" anchor="t" anchorCtr="0">
            <a:sp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50" y="4381103"/>
            <a:ext cx="5608319" cy="369302"/>
          </a:xfrm>
        </p:spPr>
        <p:txBody>
          <a:bodyPr/>
          <a:lstStyle/>
          <a:p>
            <a:endParaRPr lang="en-US" dirty="0"/>
          </a:p>
        </p:txBody>
      </p:sp>
    </p:spTree>
    <p:extLst>
      <p:ext uri="{BB962C8B-B14F-4D97-AF65-F5344CB8AC3E}">
        <p14:creationId xmlns:p14="http://schemas.microsoft.com/office/powerpoint/2010/main" val="397086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50" y="4381103"/>
            <a:ext cx="5608319" cy="369302"/>
          </a:xfrm>
        </p:spPr>
        <p:txBody>
          <a:bodyPr/>
          <a:lstStyle/>
          <a:p>
            <a:endParaRPr lang="en-US" dirty="0"/>
          </a:p>
        </p:txBody>
      </p:sp>
    </p:spTree>
    <p:extLst>
      <p:ext uri="{BB962C8B-B14F-4D97-AF65-F5344CB8AC3E}">
        <p14:creationId xmlns:p14="http://schemas.microsoft.com/office/powerpoint/2010/main" val="3970862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0150" y="692150"/>
            <a:ext cx="4611688" cy="34591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7" y="4381103"/>
            <a:ext cx="5608319" cy="371961"/>
          </a:xfrm>
          <a:prstGeom prst="rect">
            <a:avLst/>
          </a:prstGeom>
        </p:spPr>
        <p:txBody>
          <a:bodyPr lIns="92696" tIns="92696" rIns="92696" bIns="92696" anchor="t" anchorCtr="0">
            <a:spAutoFit/>
          </a:bodyPr>
          <a:lstStyle/>
          <a:p>
            <a:endParaRPr dirty="0"/>
          </a:p>
        </p:txBody>
      </p:sp>
    </p:spTree>
    <p:extLst>
      <p:ext uri="{BB962C8B-B14F-4D97-AF65-F5344CB8AC3E}">
        <p14:creationId xmlns:p14="http://schemas.microsoft.com/office/powerpoint/2010/main" val="149713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50" y="4381103"/>
            <a:ext cx="5608319" cy="369302"/>
          </a:xfrm>
        </p:spPr>
        <p:txBody>
          <a:bodyPr/>
          <a:lstStyle/>
          <a:p>
            <a:endParaRPr lang="en-US" dirty="0"/>
          </a:p>
        </p:txBody>
      </p:sp>
    </p:spTree>
    <p:extLst>
      <p:ext uri="{BB962C8B-B14F-4D97-AF65-F5344CB8AC3E}">
        <p14:creationId xmlns:p14="http://schemas.microsoft.com/office/powerpoint/2010/main" val="3970862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0150" y="693738"/>
            <a:ext cx="4611688" cy="3457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8" y="4381103"/>
            <a:ext cx="5608319" cy="371961"/>
          </a:xfrm>
          <a:prstGeom prst="rect">
            <a:avLst/>
          </a:prstGeom>
        </p:spPr>
        <p:txBody>
          <a:bodyPr lIns="92237" tIns="92237" rIns="92237" bIns="92237" anchor="t" anchorCtr="0">
            <a:spAutoFit/>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1738" y="695325"/>
            <a:ext cx="4606925" cy="3455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9" y="4381103"/>
            <a:ext cx="5608319" cy="372491"/>
          </a:xfrm>
          <a:prstGeom prst="rect">
            <a:avLst/>
          </a:prstGeom>
        </p:spPr>
        <p:txBody>
          <a:bodyPr lIns="90938" tIns="90938" rIns="90938" bIns="90938" anchor="t" anchorCtr="0">
            <a:spAutoFit/>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1738" y="693738"/>
            <a:ext cx="4606925" cy="3455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50" y="4381103"/>
            <a:ext cx="5608319" cy="366401"/>
          </a:xfrm>
          <a:prstGeom prst="rect">
            <a:avLst/>
          </a:prstGeom>
        </p:spPr>
        <p:txBody>
          <a:bodyPr lIns="90947" tIns="90947" rIns="90947" bIns="90947" anchor="t" anchorCtr="0">
            <a:spAutoFit/>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3738"/>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xfrm>
            <a:off x="701049" y="4381105"/>
            <a:ext cx="5608319" cy="3725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52" y="4381103"/>
            <a:ext cx="5608319" cy="369302"/>
          </a:xfrm>
        </p:spPr>
        <p:txBody>
          <a:bodyPr/>
          <a:lstStyle/>
          <a:p>
            <a:endParaRPr lang="en-US" dirty="0"/>
          </a:p>
        </p:txBody>
      </p:sp>
    </p:spTree>
    <p:extLst>
      <p:ext uri="{BB962C8B-B14F-4D97-AF65-F5344CB8AC3E}">
        <p14:creationId xmlns:p14="http://schemas.microsoft.com/office/powerpoint/2010/main" val="397086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01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9" y="4381103"/>
            <a:ext cx="5608319" cy="366401"/>
          </a:xfrm>
          <a:prstGeom prst="rect">
            <a:avLst/>
          </a:prstGeom>
        </p:spPr>
        <p:txBody>
          <a:bodyPr lIns="91381" tIns="91381" rIns="91381" bIns="91381" anchor="t" anchorCtr="0">
            <a:spAutoFit/>
          </a:bodyPr>
          <a:lstStyle/>
          <a:p>
            <a:endParaRPr dirty="0"/>
          </a:p>
        </p:txBody>
      </p:sp>
    </p:spTree>
    <p:extLst>
      <p:ext uri="{BB962C8B-B14F-4D97-AF65-F5344CB8AC3E}">
        <p14:creationId xmlns:p14="http://schemas.microsoft.com/office/powerpoint/2010/main" val="2577689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3738"/>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xfrm>
            <a:off x="701050" y="4381106"/>
            <a:ext cx="5608319" cy="3725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3738"/>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xfrm>
            <a:off x="701050" y="4381106"/>
            <a:ext cx="5608319" cy="3725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3738"/>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Notes Placeholder 2"/>
          <p:cNvSpPr>
            <a:spLocks noGrp="1"/>
          </p:cNvSpPr>
          <p:nvPr>
            <p:ph type="body" idx="1"/>
          </p:nvPr>
        </p:nvSpPr>
        <p:spPr bwMode="auto">
          <a:xfrm>
            <a:off x="701049" y="4381105"/>
            <a:ext cx="5608319" cy="3725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bwMode="auto">
          <a:xfrm>
            <a:off x="701677" y="4381500"/>
            <a:ext cx="5607050"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bwMode="auto">
          <a:xfrm>
            <a:off x="701677" y="4381500"/>
            <a:ext cx="5607050"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513520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bwMode="auto">
          <a:xfrm>
            <a:off x="701677" y="4381500"/>
            <a:ext cx="5607050"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596903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bwMode="auto">
          <a:xfrm>
            <a:off x="701677" y="4381500"/>
            <a:ext cx="5607050"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696826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bwMode="auto">
          <a:xfrm>
            <a:off x="701677" y="4381500"/>
            <a:ext cx="5607050"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696826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xfrm>
            <a:off x="701048" y="4381106"/>
            <a:ext cx="5608319" cy="3683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90468" name="Slide Number Placeholder 3"/>
          <p:cNvSpPr>
            <a:spLocks noGrp="1"/>
          </p:cNvSpPr>
          <p:nvPr>
            <p:ph type="sldNum" sz="quarter" idx="5"/>
          </p:nvPr>
        </p:nvSpPr>
        <p:spPr bwMode="auto">
          <a:xfrm>
            <a:off x="3884613" y="8685214"/>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lstStyle>
            <a:lvl1pPr>
              <a:defRPr>
                <a:solidFill>
                  <a:schemeClr val="tx1"/>
                </a:solidFill>
                <a:latin typeface="Arial" panose="020B0604020202020204" pitchFamily="34" charset="0"/>
                <a:cs typeface="Arial" panose="020B0604020202020204" pitchFamily="34" charset="0"/>
              </a:defRPr>
            </a:lvl1pPr>
            <a:lvl2pPr marL="742837" indent="-285707">
              <a:defRPr>
                <a:solidFill>
                  <a:schemeClr val="tx1"/>
                </a:solidFill>
                <a:latin typeface="Arial" panose="020B0604020202020204" pitchFamily="34" charset="0"/>
                <a:cs typeface="Arial" panose="020B0604020202020204" pitchFamily="34" charset="0"/>
              </a:defRPr>
            </a:lvl2pPr>
            <a:lvl3pPr marL="1142826" indent="-228565">
              <a:defRPr>
                <a:solidFill>
                  <a:schemeClr val="tx1"/>
                </a:solidFill>
                <a:latin typeface="Arial" panose="020B0604020202020204" pitchFamily="34" charset="0"/>
                <a:cs typeface="Arial" panose="020B0604020202020204" pitchFamily="34" charset="0"/>
              </a:defRPr>
            </a:lvl3pPr>
            <a:lvl4pPr marL="1599957" indent="-228565">
              <a:defRPr>
                <a:solidFill>
                  <a:schemeClr val="tx1"/>
                </a:solidFill>
                <a:latin typeface="Arial" panose="020B0604020202020204" pitchFamily="34" charset="0"/>
                <a:cs typeface="Arial" panose="020B0604020202020204" pitchFamily="34" charset="0"/>
              </a:defRPr>
            </a:lvl4pPr>
            <a:lvl5pPr marL="2057088" indent="-228565">
              <a:defRPr>
                <a:solidFill>
                  <a:schemeClr val="tx1"/>
                </a:solidFill>
                <a:latin typeface="Arial" panose="020B0604020202020204" pitchFamily="34" charset="0"/>
                <a:cs typeface="Arial" panose="020B0604020202020204" pitchFamily="34" charset="0"/>
              </a:defRPr>
            </a:lvl5pPr>
            <a:lvl6pPr marL="2514217" indent="-2285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348" indent="-2285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478" indent="-2285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5608" indent="-2285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910486-C6B2-4893-B03D-F628CC8A4CCB}" type="slidenum">
              <a:rPr lang="en-US" smtClean="0">
                <a:solidFill>
                  <a:srgbClr val="000000"/>
                </a:solidFill>
                <a:latin typeface="Calibri" panose="020F0502020204030204" pitchFamily="34" charset="0"/>
              </a:rPr>
              <a:pPr/>
              <a:t>32</a:t>
            </a:fld>
            <a:endParaRPr lang="en-US" dirty="0"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2635287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30" y="4560569"/>
            <a:ext cx="5852159" cy="368336"/>
          </a:xfrm>
        </p:spPr>
        <p:txBody>
          <a:bodyPr/>
          <a:lstStyle/>
          <a:p>
            <a:endParaRPr lang="en-US" dirty="0"/>
          </a:p>
        </p:txBody>
      </p:sp>
    </p:spTree>
    <p:extLst>
      <p:ext uri="{BB962C8B-B14F-4D97-AF65-F5344CB8AC3E}">
        <p14:creationId xmlns:p14="http://schemas.microsoft.com/office/powerpoint/2010/main" val="330667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01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9" y="4381103"/>
            <a:ext cx="5608319" cy="366401"/>
          </a:xfrm>
          <a:prstGeom prst="rect">
            <a:avLst/>
          </a:prstGeom>
        </p:spPr>
        <p:txBody>
          <a:bodyPr lIns="91381" tIns="91381" rIns="91381" bIns="91381" anchor="t" anchorCtr="0">
            <a:spAutoFit/>
          </a:bodyPr>
          <a:lstStyle/>
          <a:p>
            <a:endParaRPr dirty="0"/>
          </a:p>
        </p:txBody>
      </p:sp>
    </p:spTree>
    <p:extLst>
      <p:ext uri="{BB962C8B-B14F-4D97-AF65-F5344CB8AC3E}">
        <p14:creationId xmlns:p14="http://schemas.microsoft.com/office/powerpoint/2010/main" val="4250858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30" y="4560569"/>
            <a:ext cx="5852159" cy="368336"/>
          </a:xfrm>
        </p:spPr>
        <p:txBody>
          <a:bodyPr/>
          <a:lstStyle/>
          <a:p>
            <a:endParaRPr lang="en-US" dirty="0"/>
          </a:p>
        </p:txBody>
      </p:sp>
    </p:spTree>
    <p:extLst>
      <p:ext uri="{BB962C8B-B14F-4D97-AF65-F5344CB8AC3E}">
        <p14:creationId xmlns:p14="http://schemas.microsoft.com/office/powerpoint/2010/main" val="563571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30" y="4560569"/>
            <a:ext cx="5852159" cy="368336"/>
          </a:xfrm>
        </p:spPr>
        <p:txBody>
          <a:bodyPr/>
          <a:lstStyle/>
          <a:p>
            <a:endParaRPr lang="en-US" dirty="0"/>
          </a:p>
        </p:txBody>
      </p:sp>
    </p:spTree>
    <p:extLst>
      <p:ext uri="{BB962C8B-B14F-4D97-AF65-F5344CB8AC3E}">
        <p14:creationId xmlns:p14="http://schemas.microsoft.com/office/powerpoint/2010/main" val="3742162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bwMode="auto">
          <a:xfrm>
            <a:off x="701676" y="4381500"/>
            <a:ext cx="5607050"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3705117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0150" y="692150"/>
            <a:ext cx="4611688" cy="34591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7" y="4381103"/>
            <a:ext cx="5608319" cy="371961"/>
          </a:xfrm>
          <a:prstGeom prst="rect">
            <a:avLst/>
          </a:prstGeom>
        </p:spPr>
        <p:txBody>
          <a:bodyPr lIns="92691" tIns="92691" rIns="92691" bIns="92691" anchor="t" anchorCtr="0">
            <a:spAutoFit/>
          </a:bodyPr>
          <a:lstStyle/>
          <a:p>
            <a:endParaRPr dirty="0"/>
          </a:p>
        </p:txBody>
      </p:sp>
    </p:spTree>
    <p:extLst>
      <p:ext uri="{BB962C8B-B14F-4D97-AF65-F5344CB8AC3E}">
        <p14:creationId xmlns:p14="http://schemas.microsoft.com/office/powerpoint/2010/main" val="21875297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0150" y="692150"/>
            <a:ext cx="4611688" cy="34591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7" y="4381103"/>
            <a:ext cx="5608319" cy="371961"/>
          </a:xfrm>
          <a:prstGeom prst="rect">
            <a:avLst/>
          </a:prstGeom>
        </p:spPr>
        <p:txBody>
          <a:bodyPr lIns="92691" tIns="92691" rIns="92691" bIns="92691" anchor="t" anchorCtr="0">
            <a:spAutoFit/>
          </a:bodyPr>
          <a:lstStyle/>
          <a:p>
            <a:endParaRPr dirty="0"/>
          </a:p>
        </p:txBody>
      </p:sp>
    </p:spTree>
    <p:extLst>
      <p:ext uri="{BB962C8B-B14F-4D97-AF65-F5344CB8AC3E}">
        <p14:creationId xmlns:p14="http://schemas.microsoft.com/office/powerpoint/2010/main" val="2187529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30" y="4560569"/>
            <a:ext cx="5852159" cy="368336"/>
          </a:xfrm>
        </p:spPr>
        <p:txBody>
          <a:bodyPr/>
          <a:lstStyle/>
          <a:p>
            <a:endParaRPr lang="en-US" dirty="0"/>
          </a:p>
        </p:txBody>
      </p:sp>
    </p:spTree>
    <p:extLst>
      <p:ext uri="{BB962C8B-B14F-4D97-AF65-F5344CB8AC3E}">
        <p14:creationId xmlns:p14="http://schemas.microsoft.com/office/powerpoint/2010/main" val="1552857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30" y="4560569"/>
            <a:ext cx="5852159" cy="368336"/>
          </a:xfrm>
        </p:spPr>
        <p:txBody>
          <a:bodyPr/>
          <a:lstStyle/>
          <a:p>
            <a:endParaRPr lang="en-US" dirty="0"/>
          </a:p>
        </p:txBody>
      </p:sp>
    </p:spTree>
    <p:extLst>
      <p:ext uri="{BB962C8B-B14F-4D97-AF65-F5344CB8AC3E}">
        <p14:creationId xmlns:p14="http://schemas.microsoft.com/office/powerpoint/2010/main" val="1552857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30" y="4560569"/>
            <a:ext cx="5852159" cy="368336"/>
          </a:xfrm>
        </p:spPr>
        <p:txBody>
          <a:bodyPr/>
          <a:lstStyle/>
          <a:p>
            <a:endParaRPr lang="en-US" dirty="0"/>
          </a:p>
        </p:txBody>
      </p:sp>
    </p:spTree>
    <p:extLst>
      <p:ext uri="{BB962C8B-B14F-4D97-AF65-F5344CB8AC3E}">
        <p14:creationId xmlns:p14="http://schemas.microsoft.com/office/powerpoint/2010/main" val="1552857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30" y="4560569"/>
            <a:ext cx="5852159" cy="368336"/>
          </a:xfrm>
        </p:spPr>
        <p:txBody>
          <a:bodyPr/>
          <a:lstStyle/>
          <a:p>
            <a:endParaRPr lang="en-US" dirty="0"/>
          </a:p>
        </p:txBody>
      </p:sp>
    </p:spTree>
    <p:extLst>
      <p:ext uri="{BB962C8B-B14F-4D97-AF65-F5344CB8AC3E}">
        <p14:creationId xmlns:p14="http://schemas.microsoft.com/office/powerpoint/2010/main" val="1552857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bwMode="auto">
          <a:xfrm>
            <a:off x="701677" y="4381500"/>
            <a:ext cx="5607050"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263062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0150" y="692150"/>
            <a:ext cx="4611688" cy="34591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7" y="4381103"/>
            <a:ext cx="5608319" cy="371961"/>
          </a:xfrm>
          <a:prstGeom prst="rect">
            <a:avLst/>
          </a:prstGeom>
        </p:spPr>
        <p:txBody>
          <a:bodyPr lIns="92691" tIns="92691" rIns="92691" bIns="92691" anchor="t" anchorCtr="0">
            <a:spAutoFit/>
          </a:bodyPr>
          <a:lstStyle/>
          <a:p>
            <a:endParaRPr dirty="0"/>
          </a:p>
        </p:txBody>
      </p:sp>
    </p:spTree>
    <p:extLst>
      <p:ext uri="{BB962C8B-B14F-4D97-AF65-F5344CB8AC3E}">
        <p14:creationId xmlns:p14="http://schemas.microsoft.com/office/powerpoint/2010/main" val="733723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01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9" y="4381103"/>
            <a:ext cx="5608319" cy="366401"/>
          </a:xfrm>
          <a:prstGeom prst="rect">
            <a:avLst/>
          </a:prstGeom>
        </p:spPr>
        <p:txBody>
          <a:bodyPr lIns="91381" tIns="91381" rIns="91381" bIns="91381" anchor="t" anchorCtr="0">
            <a:spAutoFit/>
          </a:bodyPr>
          <a:lstStyle/>
          <a:p>
            <a:endParaRPr dirty="0"/>
          </a:p>
        </p:txBody>
      </p:sp>
    </p:spTree>
    <p:extLst>
      <p:ext uri="{BB962C8B-B14F-4D97-AF65-F5344CB8AC3E}">
        <p14:creationId xmlns:p14="http://schemas.microsoft.com/office/powerpoint/2010/main" val="940493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1738" y="695325"/>
            <a:ext cx="4606925" cy="3455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51" y="4381103"/>
            <a:ext cx="5608319" cy="366401"/>
          </a:xfrm>
          <a:prstGeom prst="rect">
            <a:avLst/>
          </a:prstGeom>
        </p:spPr>
        <p:txBody>
          <a:bodyPr lIns="90496" tIns="90496" rIns="90496" bIns="90496" anchor="t" anchorCtr="0">
            <a:spAutoFit/>
          </a:bodyPr>
          <a:lstStyle/>
          <a:p>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1738" y="695325"/>
            <a:ext cx="4606925" cy="34544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50" y="4381103"/>
            <a:ext cx="5608319" cy="366401"/>
          </a:xfrm>
          <a:prstGeom prst="rect">
            <a:avLst/>
          </a:prstGeom>
        </p:spPr>
        <p:txBody>
          <a:bodyPr lIns="90504" tIns="90504" rIns="90504" bIns="90504" anchor="t" anchorCtr="0">
            <a:spAutoFit/>
          </a:bodyPr>
          <a:lstStyle/>
          <a:p>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2150"/>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xfrm>
            <a:off x="701051" y="4381106"/>
            <a:ext cx="5608319" cy="12824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i="1" dirty="0" smtClean="0">
                <a:latin typeface="Calibri" charset="0"/>
              </a:rPr>
              <a:t>Inpatient Quality Reporting (IQR): </a:t>
            </a:r>
            <a:r>
              <a:rPr lang="en-US" dirty="0" smtClean="0">
                <a:latin typeface="Calibri" charset="0"/>
              </a:rPr>
              <a:t>The Hospital IQR program was originally mandated by Section 501(b) of the Medicare Prescription Drug, Improvement and Modernization Act (MMA) of 2003. This section of the MMA authorized CMS to pay hospitals that successfully report designated quality measures a higher annual update to their payment rates. Initially, the MMA provided a 0.4% reduction in the annual market basket update for hospitals that did not successfully report. The Deficit Reduction Act of 2005 increased that reduction to 2.0%. Additionally, this</a:t>
            </a:r>
            <a:r>
              <a:rPr lang="en-US" baseline="0" dirty="0" smtClean="0">
                <a:latin typeface="Calibri" charset="0"/>
              </a:rPr>
              <a:t> data is published online and Medicare patients can use it to choose which hospital to go to. </a:t>
            </a:r>
            <a:r>
              <a:rPr lang="en-US" dirty="0" smtClean="0">
                <a:latin typeface="Calibri" charset="0"/>
              </a:rPr>
              <a:t>Due</a:t>
            </a:r>
            <a:r>
              <a:rPr lang="en-US" baseline="0" dirty="0" smtClean="0">
                <a:latin typeface="Calibri" charset="0"/>
              </a:rPr>
              <a:t> to the high incidence of osteoporosis among Medicare patients, the FLS model is relevant to this measure. In addition, CMS also uses the IQR data to calculate payment rates under the Hospital Value-Based Purchasing (VBP) program.</a:t>
            </a:r>
          </a:p>
          <a:p>
            <a:endParaRPr lang="en-US" baseline="0" dirty="0" smtClean="0">
              <a:latin typeface="Calibri" charset="0"/>
            </a:endParaRPr>
          </a:p>
          <a:p>
            <a:r>
              <a:rPr lang="en-US" b="1" i="1" baseline="0" dirty="0" smtClean="0">
                <a:latin typeface="Calibri" charset="0"/>
              </a:rPr>
              <a:t>Value-based Purchasing: </a:t>
            </a:r>
            <a:r>
              <a:rPr lang="en-US" baseline="0" dirty="0" smtClean="0">
                <a:latin typeface="Calibri" charset="0"/>
              </a:rPr>
              <a:t>The Hospital Value-based Purchasing Program began in FY 2013. Under the program, CMS makes value-based incentive payments to acute care hospitals, based either on how well the hospitals perform on certain quality measures or how much the hospitals' performance improves on certain quality measures from their performance during a baseline period. The higher a hospital's performance or improvement during the performance period for a fiscal year, the higher the hospital's value-based incentive payment for the fiscal year. </a:t>
            </a:r>
            <a:endParaRPr lang="en-US" dirty="0" smtClean="0">
              <a:latin typeface="Calibri" charset="0"/>
            </a:endParaRPr>
          </a:p>
          <a:p>
            <a:endParaRPr lang="en-US" dirty="0" smtClean="0">
              <a:latin typeface="Calibri" charset="0"/>
            </a:endParaRPr>
          </a:p>
          <a:p>
            <a:r>
              <a:rPr lang="en-US" b="0" dirty="0" smtClean="0">
                <a:latin typeface="Calibri" charset="0"/>
              </a:rPr>
              <a:t>Readmissions: </a:t>
            </a:r>
            <a:r>
              <a:rPr lang="en-US" dirty="0" smtClean="0">
                <a:latin typeface="Calibri" charset="0"/>
              </a:rPr>
              <a:t>Beginning in fiscal year 2013 (October 1, 2012), the HRRP imposed a financial penalty on hospitals with excess Medicare readmissions. The HRRP applies to all general hospitals paid under the Medicare IPPS. The HRRP defines readmission as a Medicare patient who is readmitted to the same or another acute care hospital within 30 days of discharge. It excludes certain readmissions, such as transfers to another IPPS hospital, and readmissions classified by CMS as "planned," such as chemotherapy or rehabilitation. For the first two years (fiscal years 2013 and 2014), the HRRP applies to readmissions of Medicare patients ages 65 and older with diagnoses of acute myocardial infarction, heart failure, or pneumonia. The ACA gives the secretary of the Department of Health and Human Services the discretion to expand to additional high-volume or high-expenditure conditions to the extent practical. The Department of Health and Human Services has announced that the program will expand in October 2014 (fiscal year 2015) to include two additional conditions: elective hip or knee replacement and congestive obstructive pulmonary disease. Hospitals must have a minimum of 25 discharges for each applicable condition to be included for that condition. For purposes of the HRRP, excess readmissions are defined as those that exceed a hospital's "expected readmission rate.“</a:t>
            </a:r>
          </a:p>
          <a:p>
            <a:endParaRPr lang="en-US" dirty="0" smtClean="0">
              <a:latin typeface="Calibri" charset="0"/>
            </a:endParaRPr>
          </a:p>
          <a:p>
            <a:r>
              <a:rPr lang="en-US" b="1" i="1" dirty="0" smtClean="0">
                <a:latin typeface="Calibri" charset="0"/>
              </a:rPr>
              <a:t>Hospital Acquired Conditions: </a:t>
            </a:r>
            <a:r>
              <a:rPr lang="en-US" dirty="0" smtClean="0">
                <a:latin typeface="Calibri" charset="0"/>
              </a:rPr>
              <a:t>Under the HAC Reduction Program, hospitals that rank in the lowest-performing quartile of hospital-acquired conditions will be paid 99 percent of what otherwise would have been paid under IPPS, beginning in FY 2015.  The rule finalizes the quality measures and the scoring methodology to determine this quartile, as well as the process hospitals will use to review and correct their data. In the first year of the program, FY 2015, CMS will use measures that are part of the IQR program. The HAC measures will consist of two domains of measure sets. Domain 1 will include the Agency for Health Care Research and Quality (AHRQ) composite PSI #90. This measure includes the following indicators:  Pressure ulcer rate (PSI 3); Iatrogenic pneumothorax rate (PSI 6); Central venous catheter-related blood stream infection rate (PSI 7); </a:t>
            </a:r>
            <a:r>
              <a:rPr lang="en-US" b="1" u="sng" dirty="0" smtClean="0">
                <a:latin typeface="Calibri" charset="0"/>
              </a:rPr>
              <a:t>Postoperative hip fracture rate (PSI 8); </a:t>
            </a:r>
            <a:r>
              <a:rPr lang="en-US" dirty="0" smtClean="0">
                <a:latin typeface="Calibri" charset="0"/>
              </a:rPr>
              <a:t>Postoperative pulmonary embolism (PE) or deep vein thrombosis rate (DVT) (PSI 12); Postoperative sepsis rate (PSI 13); Wound dehiscence rate (PSI 14); and Accidental puncture and laceration rate (PSI 15). Domain 2 measures consist of two healthcare-associated infection measures developed by CDC’s National Health Safety Network:  Central Line-Associated Blood Stream Infection and Catheter-Associated Urinary Tract Infection.</a:t>
            </a:r>
          </a:p>
          <a:p>
            <a:endParaRPr lang="en-US" dirty="0" smtClean="0">
              <a:latin typeface="Calibri" charset="0"/>
            </a:endParaRPr>
          </a:p>
          <a:p>
            <a:r>
              <a:rPr lang="en-US" b="1" i="1" dirty="0" smtClean="0">
                <a:latin typeface="Calibri" charset="0"/>
              </a:rPr>
              <a:t>Meaningful</a:t>
            </a:r>
            <a:r>
              <a:rPr lang="en-US" b="1" i="1" baseline="0" dirty="0" smtClean="0">
                <a:latin typeface="Calibri" charset="0"/>
              </a:rPr>
              <a:t> Use: </a:t>
            </a:r>
            <a:r>
              <a:rPr lang="en-US" baseline="0" dirty="0" smtClean="0">
                <a:latin typeface="Calibri" charset="0"/>
              </a:rPr>
              <a:t>The Medicare and Medicaid EHR Incentive Programs provide financial incentives for the “meaningful use” of certified EHR technology to improve patient care. To receive an EHR incentive payment, providers have to show that they are “meaningfully using” their EHRs by meeting thresholds for a number of objectives. CMS has established the objectives for “meaningful use” that eligible professionals, eligible hospitals, and critical access hospitals (CAHs) must meet in order to receive an incentive payment. The Medicare and Medicaid EHR Incentive Programs are staged in three stages with increasing requirements for participation. Eligible professionals participate in the program on the calendar years, while eligible hospitals and CAHs participate according to the federal fiscal year. Providers must attest to demonstrating meaningful use every year to receive an incentive and avoid a Medicare payment adjustment.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2150"/>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xfrm>
            <a:off x="701051" y="4381106"/>
            <a:ext cx="5608319" cy="12824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i="1" dirty="0" smtClean="0">
                <a:latin typeface="Calibri" charset="0"/>
              </a:rPr>
              <a:t>Inpatient Quality Reporting (IQR): </a:t>
            </a:r>
            <a:r>
              <a:rPr lang="en-US" dirty="0" smtClean="0">
                <a:latin typeface="Calibri" charset="0"/>
              </a:rPr>
              <a:t>The Hospital IQR program was originally mandated by Section 501(b) of the Medicare Prescription Drug, Improvement and Modernization Act (MMA) of 2003. This section of the MMA authorized CMS to pay hospitals that successfully report designated quality measures a higher annual update to their payment rates. Initially, the MMA provided a 0.4% reduction in the annual market basket update for hospitals that did not successfully report. The Deficit Reduction Act of 2005 increased that reduction to 2.0%. Additionally, this</a:t>
            </a:r>
            <a:r>
              <a:rPr lang="en-US" baseline="0" dirty="0" smtClean="0">
                <a:latin typeface="Calibri" charset="0"/>
              </a:rPr>
              <a:t> data is published online and Medicare patients can use it to choose which hospital to go to. </a:t>
            </a:r>
            <a:r>
              <a:rPr lang="en-US" dirty="0" smtClean="0">
                <a:latin typeface="Calibri" charset="0"/>
              </a:rPr>
              <a:t>Due</a:t>
            </a:r>
            <a:r>
              <a:rPr lang="en-US" baseline="0" dirty="0" smtClean="0">
                <a:latin typeface="Calibri" charset="0"/>
              </a:rPr>
              <a:t> to the high incidence of osteoporosis among Medicare patients, the FLS model is relevant to this measure. In addition, CMS also uses the IQR data to calculate payment rates under the Hospital Value-Based Purchasing (VBP) program.</a:t>
            </a:r>
          </a:p>
          <a:p>
            <a:endParaRPr lang="en-US" baseline="0" dirty="0" smtClean="0">
              <a:latin typeface="Calibri" charset="0"/>
            </a:endParaRPr>
          </a:p>
          <a:p>
            <a:r>
              <a:rPr lang="en-US" b="1" i="1" baseline="0" dirty="0" smtClean="0">
                <a:latin typeface="Calibri" charset="0"/>
              </a:rPr>
              <a:t>Value-based Purchasing: </a:t>
            </a:r>
            <a:r>
              <a:rPr lang="en-US" baseline="0" dirty="0" smtClean="0">
                <a:latin typeface="Calibri" charset="0"/>
              </a:rPr>
              <a:t>The Hospital Value-based Purchasing Program began in FY 2013. Under the program, CMS makes value-based incentive payments to acute care hospitals, based either on how well the hospitals perform on certain quality measures or how much the hospitals' performance improves on certain quality measures from their performance during a baseline period. The higher a hospital's performance or improvement during the performance period for a fiscal year, the higher the hospital's value-based incentive payment for the fiscal year. </a:t>
            </a:r>
            <a:endParaRPr lang="en-US" dirty="0" smtClean="0">
              <a:latin typeface="Calibri" charset="0"/>
            </a:endParaRPr>
          </a:p>
          <a:p>
            <a:endParaRPr lang="en-US" dirty="0" smtClean="0">
              <a:latin typeface="Calibri" charset="0"/>
            </a:endParaRPr>
          </a:p>
          <a:p>
            <a:r>
              <a:rPr lang="en-US" b="0" dirty="0" smtClean="0">
                <a:latin typeface="Calibri" charset="0"/>
              </a:rPr>
              <a:t>Readmissions: </a:t>
            </a:r>
            <a:r>
              <a:rPr lang="en-US" dirty="0" smtClean="0">
                <a:latin typeface="Calibri" charset="0"/>
              </a:rPr>
              <a:t>Beginning in fiscal year 2013 (October 1, 2012), the HRRP imposed a financial penalty on hospitals with excess Medicare readmissions. The HRRP applies to all general hospitals paid under the Medicare IPPS. The HRRP defines readmission as a Medicare patient who is readmitted to the same or another acute care hospital within 30 days of discharge. It excludes certain readmissions, such as transfers to another IPPS hospital, and readmissions classified by CMS as "planned," such as chemotherapy or rehabilitation. For the first two years (fiscal years 2013 and 2014), the HRRP applies to readmissions of Medicare patients ages 65 and older with diagnoses of acute myocardial infarction, heart failure, or pneumonia. The ACA gives the secretary of the Department of Health and Human Services the discretion to expand to additional high-volume or high-expenditure conditions to the extent practical. The Department of Health and Human Services has announced that the program will expand in October 2014 (fiscal year 2015) to include two additional conditions: elective hip or knee replacement and congestive obstructive pulmonary disease. Hospitals must have a minimum of 25 discharges for each applicable condition to be included for that condition. For purposes of the HRRP, excess readmissions are defined as those that exceed a hospital's "expected readmission rate.“</a:t>
            </a:r>
          </a:p>
          <a:p>
            <a:endParaRPr lang="en-US" dirty="0" smtClean="0">
              <a:latin typeface="Calibri" charset="0"/>
            </a:endParaRPr>
          </a:p>
          <a:p>
            <a:r>
              <a:rPr lang="en-US" b="1" i="1" dirty="0" smtClean="0">
                <a:latin typeface="Calibri" charset="0"/>
              </a:rPr>
              <a:t>Hospital Acquired Conditions: </a:t>
            </a:r>
            <a:r>
              <a:rPr lang="en-US" dirty="0" smtClean="0">
                <a:latin typeface="Calibri" charset="0"/>
              </a:rPr>
              <a:t>Under the HAC Reduction Program, hospitals that rank in the lowest-performing quartile of hospital-acquired conditions will be paid 99 percent of what otherwise would have been paid under IPPS, beginning in FY 2015.  The rule finalizes the quality measures and the scoring methodology to determine this quartile, as well as the process hospitals will use to review and correct their data. In the first year of the program, FY 2015, CMS will use measures that are part of the IQR program. The HAC measures will consist of two domains of measure sets. Domain 1 will include the Agency for Health Care Research and Quality (AHRQ) composite PSI #90. This measure includes the following indicators:  Pressure ulcer rate (PSI 3); Iatrogenic pneumothorax rate (PSI 6); Central venous catheter-related blood stream infection rate (PSI 7); </a:t>
            </a:r>
            <a:r>
              <a:rPr lang="en-US" b="1" u="sng" dirty="0" smtClean="0">
                <a:latin typeface="Calibri" charset="0"/>
              </a:rPr>
              <a:t>Postoperative hip fracture rate (PSI 8); </a:t>
            </a:r>
            <a:r>
              <a:rPr lang="en-US" dirty="0" smtClean="0">
                <a:latin typeface="Calibri" charset="0"/>
              </a:rPr>
              <a:t>Postoperative pulmonary embolism (PE) or deep vein thrombosis rate (DVT) (PSI 12); Postoperative sepsis rate (PSI 13); Wound dehiscence rate (PSI 14); and Accidental puncture and laceration rate (PSI 15). Domain 2 measures consist of two healthcare-associated infection measures developed by CDC’s National Health Safety Network:  Central Line-Associated Blood Stream Infection and Catheter-Associated Urinary Tract Infection.</a:t>
            </a:r>
          </a:p>
          <a:p>
            <a:endParaRPr lang="en-US" dirty="0" smtClean="0">
              <a:latin typeface="Calibri" charset="0"/>
            </a:endParaRPr>
          </a:p>
          <a:p>
            <a:r>
              <a:rPr lang="en-US" b="1" i="1" dirty="0" smtClean="0">
                <a:latin typeface="Calibri" charset="0"/>
              </a:rPr>
              <a:t>Meaningful</a:t>
            </a:r>
            <a:r>
              <a:rPr lang="en-US" b="1" i="1" baseline="0" dirty="0" smtClean="0">
                <a:latin typeface="Calibri" charset="0"/>
              </a:rPr>
              <a:t> Use: </a:t>
            </a:r>
            <a:r>
              <a:rPr lang="en-US" baseline="0" dirty="0" smtClean="0">
                <a:latin typeface="Calibri" charset="0"/>
              </a:rPr>
              <a:t>The Medicare and Medicaid EHR Incentive Programs provide financial incentives for the “meaningful use” of certified EHR technology to improve patient care. To receive an EHR incentive payment, providers have to show that they are “meaningfully using” their EHRs by meeting thresholds for a number of objectives. CMS has established the objectives for “meaningful use” that eligible professionals, eligible hospitals, and critical access hospitals (CAHs) must meet in order to receive an incentive payment. The Medicare and Medicaid EHR Incentive Programs are staged in three stages with increasing requirements for participation. Eligible professionals participate in the program on the calendar years, while eligible hospitals and CAHs participate according to the federal fiscal year. Providers must attest to demonstrating meaningful use every year to receive an incentive and avoid a Medicare payment adjustment.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2150"/>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xfrm>
            <a:off x="701051" y="4381106"/>
            <a:ext cx="5608319" cy="12824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i="1" dirty="0" smtClean="0">
                <a:latin typeface="Calibri" charset="0"/>
              </a:rPr>
              <a:t>Inpatient Quality Reporting (IQR): </a:t>
            </a:r>
            <a:r>
              <a:rPr lang="en-US" dirty="0" smtClean="0">
                <a:latin typeface="Calibri" charset="0"/>
              </a:rPr>
              <a:t>The Hospital IQR program was originally mandated by Section 501(b) of the Medicare Prescription Drug, Improvement and Modernization Act (MMA) of 2003. This section of the MMA authorized CMS to pay hospitals that successfully report designated quality measures a higher annual update to their payment rates. Initially, the MMA provided a 0.4% reduction in the annual market basket update for hospitals that did not successfully report. The Deficit Reduction Act of 2005 increased that reduction to 2.0%. Additionally, this</a:t>
            </a:r>
            <a:r>
              <a:rPr lang="en-US" baseline="0" dirty="0" smtClean="0">
                <a:latin typeface="Calibri" charset="0"/>
              </a:rPr>
              <a:t> data is published online and Medicare patients can use it to choose which hospital to go to. </a:t>
            </a:r>
            <a:r>
              <a:rPr lang="en-US" dirty="0" smtClean="0">
                <a:latin typeface="Calibri" charset="0"/>
              </a:rPr>
              <a:t>Due</a:t>
            </a:r>
            <a:r>
              <a:rPr lang="en-US" baseline="0" dirty="0" smtClean="0">
                <a:latin typeface="Calibri" charset="0"/>
              </a:rPr>
              <a:t> to the high incidence of osteoporosis among Medicare patients, the FLS model is relevant to this measure. In addition, CMS also uses the IQR data to calculate payment rates under the Hospital Value-Based Purchasing (VBP) program.</a:t>
            </a:r>
          </a:p>
          <a:p>
            <a:endParaRPr lang="en-US" baseline="0" dirty="0" smtClean="0">
              <a:latin typeface="Calibri" charset="0"/>
            </a:endParaRPr>
          </a:p>
          <a:p>
            <a:r>
              <a:rPr lang="en-US" b="1" i="1" baseline="0" dirty="0" smtClean="0">
                <a:latin typeface="Calibri" charset="0"/>
              </a:rPr>
              <a:t>Value-based Purchasing: </a:t>
            </a:r>
            <a:r>
              <a:rPr lang="en-US" baseline="0" dirty="0" smtClean="0">
                <a:latin typeface="Calibri" charset="0"/>
              </a:rPr>
              <a:t>The Hospital Value-based Purchasing Program began in FY 2013. Under the program, CMS makes value-based incentive payments to acute care hospitals, based either on how well the hospitals perform on certain quality measures or how much the hospitals' performance improves on certain quality measures from their performance during a baseline period. The higher a hospital's performance or improvement during the performance period for a fiscal year, the higher the hospital's value-based incentive payment for the fiscal year. </a:t>
            </a:r>
            <a:endParaRPr lang="en-US" dirty="0" smtClean="0">
              <a:latin typeface="Calibri" charset="0"/>
            </a:endParaRPr>
          </a:p>
          <a:p>
            <a:endParaRPr lang="en-US" dirty="0" smtClean="0">
              <a:latin typeface="Calibri" charset="0"/>
            </a:endParaRPr>
          </a:p>
          <a:p>
            <a:r>
              <a:rPr lang="en-US" b="0" dirty="0" smtClean="0">
                <a:latin typeface="Calibri" charset="0"/>
              </a:rPr>
              <a:t>Readmissions: </a:t>
            </a:r>
            <a:r>
              <a:rPr lang="en-US" dirty="0" smtClean="0">
                <a:latin typeface="Calibri" charset="0"/>
              </a:rPr>
              <a:t>Beginning in fiscal year 2013 (October 1, 2012), the HRRP imposed a financial penalty on hospitals with excess Medicare readmissions. The HRRP applies to all general hospitals paid under the Medicare IPPS. The HRRP defines readmission as a Medicare patient who is readmitted to the same or another acute care hospital within 30 days of discharge. It excludes certain readmissions, such as transfers to another IPPS hospital, and readmissions classified by CMS as "planned," such as chemotherapy or rehabilitation. For the first two years (fiscal years 2013 and 2014), the HRRP applies to readmissions of Medicare patients ages 65 and older with diagnoses of acute myocardial infarction, heart failure, or pneumonia. The ACA gives the secretary of the Department of Health and Human Services the discretion to expand to additional high-volume or high-expenditure conditions to the extent practical. The Department of Health and Human Services has announced that the program will expand in October 2014 (fiscal year 2015) to include two additional conditions: elective hip or knee replacement and congestive obstructive pulmonary disease. Hospitals must have a minimum of 25 discharges for each applicable condition to be included for that condition. For purposes of the HRRP, excess readmissions are defined as those that exceed a hospital's "expected readmission rate.“</a:t>
            </a:r>
          </a:p>
          <a:p>
            <a:endParaRPr lang="en-US" dirty="0" smtClean="0">
              <a:latin typeface="Calibri" charset="0"/>
            </a:endParaRPr>
          </a:p>
          <a:p>
            <a:r>
              <a:rPr lang="en-US" b="1" i="1" dirty="0" smtClean="0">
                <a:latin typeface="Calibri" charset="0"/>
              </a:rPr>
              <a:t>Hospital Acquired Conditions: </a:t>
            </a:r>
            <a:r>
              <a:rPr lang="en-US" dirty="0" smtClean="0">
                <a:latin typeface="Calibri" charset="0"/>
              </a:rPr>
              <a:t>Under the HAC Reduction Program, hospitals that rank in the lowest-performing quartile of hospital-acquired conditions will be paid 99 percent of what otherwise would have been paid under IPPS, beginning in FY 2015.  The rule finalizes the quality measures and the scoring methodology to determine this quartile, as well as the process hospitals will use to review and correct their data. In the first year of the program, FY 2015, CMS will use measures that are part of the IQR program. The HAC measures will consist of two domains of measure sets. Domain 1 will include the Agency for Health Care Research and Quality (AHRQ) composite PSI #90. This measure includes the following indicators:  Pressure ulcer rate (PSI 3); Iatrogenic pneumothorax rate (PSI 6); Central venous catheter-related blood stream infection rate (PSI 7); </a:t>
            </a:r>
            <a:r>
              <a:rPr lang="en-US" b="1" u="sng" dirty="0" smtClean="0">
                <a:latin typeface="Calibri" charset="0"/>
              </a:rPr>
              <a:t>Postoperative hip fracture rate (PSI 8); </a:t>
            </a:r>
            <a:r>
              <a:rPr lang="en-US" dirty="0" smtClean="0">
                <a:latin typeface="Calibri" charset="0"/>
              </a:rPr>
              <a:t>Postoperative pulmonary embolism (PE) or deep vein thrombosis rate (DVT) (PSI 12); Postoperative sepsis rate (PSI 13); Wound dehiscence rate (PSI 14); and Accidental puncture and laceration rate (PSI 15). Domain 2 measures consist of two healthcare-associated infection measures developed by CDC’s National Health Safety Network:  Central Line-Associated Blood Stream Infection and Catheter-Associated Urinary Tract Infection.</a:t>
            </a:r>
          </a:p>
          <a:p>
            <a:endParaRPr lang="en-US" dirty="0" smtClean="0">
              <a:latin typeface="Calibri" charset="0"/>
            </a:endParaRPr>
          </a:p>
          <a:p>
            <a:r>
              <a:rPr lang="en-US" b="1" i="1" dirty="0" smtClean="0">
                <a:latin typeface="Calibri" charset="0"/>
              </a:rPr>
              <a:t>Meaningful</a:t>
            </a:r>
            <a:r>
              <a:rPr lang="en-US" b="1" i="1" baseline="0" dirty="0" smtClean="0">
                <a:latin typeface="Calibri" charset="0"/>
              </a:rPr>
              <a:t> Use: </a:t>
            </a:r>
            <a:r>
              <a:rPr lang="en-US" baseline="0" dirty="0" smtClean="0">
                <a:latin typeface="Calibri" charset="0"/>
              </a:rPr>
              <a:t>The Medicare and Medicaid EHR Incentive Programs provide financial incentives for the “meaningful use” of certified EHR technology to improve patient care. To receive an EHR incentive payment, providers have to show that they are “meaningfully using” their EHRs by meeting thresholds for a number of objectives. CMS has established the objectives for “meaningful use” that eligible professionals, eligible hospitals, and critical access hospitals (CAHs) must meet in order to receive an incentive payment. The Medicare and Medicaid EHR Incentive Programs are staged in three stages with increasing requirements for participation. Eligible professionals participate in the program on the calendar years, while eligible hospitals and CAHs participate according to the federal fiscal year. Providers must attest to demonstrating meaningful use every year to receive an incentive and avoid a Medicare payment adjustment.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2150"/>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xfrm>
            <a:off x="701051" y="4381106"/>
            <a:ext cx="5608319" cy="12824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i="1" dirty="0" smtClean="0">
                <a:latin typeface="Calibri" charset="0"/>
              </a:rPr>
              <a:t>Inpatient Quality Reporting (IQR): </a:t>
            </a:r>
            <a:r>
              <a:rPr lang="en-US" dirty="0" smtClean="0">
                <a:latin typeface="Calibri" charset="0"/>
              </a:rPr>
              <a:t>The Hospital IQR program was originally mandated by Section 501(b) of the Medicare Prescription Drug, Improvement and Modernization Act (MMA) of 2003. This section of the MMA authorized CMS to pay hospitals that successfully report designated quality measures a higher annual update to their payment rates. Initially, the MMA provided a 0.4% reduction in the annual market basket update for hospitals that did not successfully report. The Deficit Reduction Act of 2005 increased that reduction to 2.0%. Additionally, this</a:t>
            </a:r>
            <a:r>
              <a:rPr lang="en-US" baseline="0" dirty="0" smtClean="0">
                <a:latin typeface="Calibri" charset="0"/>
              </a:rPr>
              <a:t> data is published online and Medicare patients can use it to choose which hospital to go to. </a:t>
            </a:r>
            <a:r>
              <a:rPr lang="en-US" dirty="0" smtClean="0">
                <a:latin typeface="Calibri" charset="0"/>
              </a:rPr>
              <a:t>Due</a:t>
            </a:r>
            <a:r>
              <a:rPr lang="en-US" baseline="0" dirty="0" smtClean="0">
                <a:latin typeface="Calibri" charset="0"/>
              </a:rPr>
              <a:t> to the high incidence of osteoporosis among Medicare patients, the FLS model is relevant to this measure. In addition, CMS also uses the IQR data to calculate payment rates under the Hospital Value-Based Purchasing (VBP) program.</a:t>
            </a:r>
          </a:p>
          <a:p>
            <a:endParaRPr lang="en-US" baseline="0" dirty="0" smtClean="0">
              <a:latin typeface="Calibri" charset="0"/>
            </a:endParaRPr>
          </a:p>
          <a:p>
            <a:r>
              <a:rPr lang="en-US" b="1" i="1" baseline="0" dirty="0" smtClean="0">
                <a:latin typeface="Calibri" charset="0"/>
              </a:rPr>
              <a:t>Value-based Purchasing: </a:t>
            </a:r>
            <a:r>
              <a:rPr lang="en-US" baseline="0" dirty="0" smtClean="0">
                <a:latin typeface="Calibri" charset="0"/>
              </a:rPr>
              <a:t>The Hospital Value-based Purchasing Program began in FY 2013. Under the program, CMS makes value-based incentive payments to acute care hospitals, based either on how well the hospitals perform on certain quality measures or how much the hospitals' performance improves on certain quality measures from their performance during a baseline period. The higher a hospital's performance or improvement during the performance period for a fiscal year, the higher the hospital's value-based incentive payment for the fiscal year. </a:t>
            </a:r>
            <a:endParaRPr lang="en-US" dirty="0" smtClean="0">
              <a:latin typeface="Calibri" charset="0"/>
            </a:endParaRPr>
          </a:p>
          <a:p>
            <a:endParaRPr lang="en-US" dirty="0" smtClean="0">
              <a:latin typeface="Calibri" charset="0"/>
            </a:endParaRPr>
          </a:p>
          <a:p>
            <a:r>
              <a:rPr lang="en-US" b="0" dirty="0" smtClean="0">
                <a:latin typeface="Calibri" charset="0"/>
              </a:rPr>
              <a:t>Readmissions: </a:t>
            </a:r>
            <a:r>
              <a:rPr lang="en-US" dirty="0" smtClean="0">
                <a:latin typeface="Calibri" charset="0"/>
              </a:rPr>
              <a:t>Beginning in fiscal year 2013 (October 1, 2012), the HRRP imposed a financial penalty on hospitals with excess Medicare readmissions. The HRRP applies to all general hospitals paid under the Medicare IPPS. The HRRP defines readmission as a Medicare patient who is readmitted to the same or another acute care hospital within 30 days of discharge. It excludes certain readmissions, such as transfers to another IPPS hospital, and readmissions classified by CMS as "planned," such as chemotherapy or rehabilitation. For the first two years (fiscal years 2013 and 2014), the HRRP applies to readmissions of Medicare patients ages 65 and older with diagnoses of acute myocardial infarction, heart failure, or pneumonia. The ACA gives the secretary of the Department of Health and Human Services the discretion to expand to additional high-volume or high-expenditure conditions to the extent practical. The Department of Health and Human Services has announced that the program will expand in October 2014 (fiscal year 2015) to include two additional conditions: elective hip or knee replacement and congestive obstructive pulmonary disease. Hospitals must have a minimum of 25 discharges for each applicable condition to be included for that condition. For purposes of the HRRP, excess readmissions are defined as those that exceed a hospital's "expected readmission rate.“</a:t>
            </a:r>
          </a:p>
          <a:p>
            <a:endParaRPr lang="en-US" dirty="0" smtClean="0">
              <a:latin typeface="Calibri" charset="0"/>
            </a:endParaRPr>
          </a:p>
          <a:p>
            <a:r>
              <a:rPr lang="en-US" b="1" i="1" dirty="0" smtClean="0">
                <a:latin typeface="Calibri" charset="0"/>
              </a:rPr>
              <a:t>Hospital Acquired Conditions: </a:t>
            </a:r>
            <a:r>
              <a:rPr lang="en-US" dirty="0" smtClean="0">
                <a:latin typeface="Calibri" charset="0"/>
              </a:rPr>
              <a:t>Under the HAC Reduction Program, hospitals that rank in the lowest-performing quartile of hospital-acquired conditions will be paid 99 percent of what otherwise would have been paid under IPPS, beginning in FY 2015.  The rule finalizes the quality measures and the scoring methodology to determine this quartile, as well as the process hospitals will use to review and correct their data. In the first year of the program, FY 2015, CMS will use measures that are part of the IQR program. The HAC measures will consist of two domains of measure sets. Domain 1 will include the Agency for Health Care Research and Quality (AHRQ) composite PSI #90. This measure includes the following indicators:  Pressure ulcer rate (PSI 3); Iatrogenic pneumothorax rate (PSI 6); Central venous catheter-related blood stream infection rate (PSI 7); </a:t>
            </a:r>
            <a:r>
              <a:rPr lang="en-US" b="1" u="sng" dirty="0" smtClean="0">
                <a:latin typeface="Calibri" charset="0"/>
              </a:rPr>
              <a:t>Postoperative hip fracture rate (PSI 8); </a:t>
            </a:r>
            <a:r>
              <a:rPr lang="en-US" dirty="0" smtClean="0">
                <a:latin typeface="Calibri" charset="0"/>
              </a:rPr>
              <a:t>Postoperative pulmonary embolism (PE) or deep vein thrombosis rate (DVT) (PSI 12); Postoperative sepsis rate (PSI 13); Wound dehiscence rate (PSI 14); and Accidental puncture and laceration rate (PSI 15). Domain 2 measures consist of two healthcare-associated infection measures developed by CDC’s National Health Safety Network:  Central Line-Associated Blood Stream Infection and Catheter-Associated Urinary Tract Infection.</a:t>
            </a:r>
          </a:p>
          <a:p>
            <a:endParaRPr lang="en-US" dirty="0" smtClean="0">
              <a:latin typeface="Calibri" charset="0"/>
            </a:endParaRPr>
          </a:p>
          <a:p>
            <a:r>
              <a:rPr lang="en-US" b="1" i="1" dirty="0" smtClean="0">
                <a:latin typeface="Calibri" charset="0"/>
              </a:rPr>
              <a:t>Meaningful</a:t>
            </a:r>
            <a:r>
              <a:rPr lang="en-US" b="1" i="1" baseline="0" dirty="0" smtClean="0">
                <a:latin typeface="Calibri" charset="0"/>
              </a:rPr>
              <a:t> Use: </a:t>
            </a:r>
            <a:r>
              <a:rPr lang="en-US" baseline="0" dirty="0" smtClean="0">
                <a:latin typeface="Calibri" charset="0"/>
              </a:rPr>
              <a:t>The Medicare and Medicaid EHR Incentive Programs provide financial incentives for the “meaningful use” of certified EHR technology to improve patient care. To receive an EHR incentive payment, providers have to show that they are “meaningfully using” their EHRs by meeting thresholds for a number of objectives. CMS has established the objectives for “meaningful use” that eligible professionals, eligible hospitals, and critical access hospitals (CAHs) must meet in order to receive an incentive payment. The Medicare and Medicaid EHR Incentive Programs are staged in three stages with increasing requirements for participation. Eligible professionals participate in the program on the calendar years, while eligible hospitals and CAHs participate according to the federal fiscal year. Providers must attest to demonstrating meaningful use every year to receive an incentive and avoid a Medicare payment adjustment.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2150"/>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xfrm>
            <a:off x="701051" y="4381106"/>
            <a:ext cx="5608319" cy="12824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i="1" dirty="0" smtClean="0">
                <a:latin typeface="Calibri" charset="0"/>
              </a:rPr>
              <a:t>Inpatient Quality Reporting (IQR): </a:t>
            </a:r>
            <a:r>
              <a:rPr lang="en-US" dirty="0" smtClean="0">
                <a:latin typeface="Calibri" charset="0"/>
              </a:rPr>
              <a:t>The Hospital IQR program was originally mandated by Section 501(b) of the Medicare Prescription Drug, Improvement and Modernization Act (MMA) of 2003. This section of the MMA authorized CMS to pay hospitals that successfully report designated quality measures a higher annual update to their payment rates. Initially, the MMA provided a 0.4% reduction in the annual market basket update for hospitals that did not successfully report. The Deficit Reduction Act of 2005 increased that reduction to 2.0%. Additionally, this</a:t>
            </a:r>
            <a:r>
              <a:rPr lang="en-US" baseline="0" dirty="0" smtClean="0">
                <a:latin typeface="Calibri" charset="0"/>
              </a:rPr>
              <a:t> data is published online and Medicare patients can use it to choose which hospital to go to. </a:t>
            </a:r>
            <a:r>
              <a:rPr lang="en-US" dirty="0" smtClean="0">
                <a:latin typeface="Calibri" charset="0"/>
              </a:rPr>
              <a:t>Due</a:t>
            </a:r>
            <a:r>
              <a:rPr lang="en-US" baseline="0" dirty="0" smtClean="0">
                <a:latin typeface="Calibri" charset="0"/>
              </a:rPr>
              <a:t> to the high incidence of osteoporosis among Medicare patients, the FLS model is relevant to this measure. In addition, CMS also uses the IQR data to calculate payment rates under the Hospital Value-Based Purchasing (VBP) program.</a:t>
            </a:r>
          </a:p>
          <a:p>
            <a:endParaRPr lang="en-US" baseline="0" dirty="0" smtClean="0">
              <a:latin typeface="Calibri" charset="0"/>
            </a:endParaRPr>
          </a:p>
          <a:p>
            <a:r>
              <a:rPr lang="en-US" b="1" i="1" baseline="0" dirty="0" smtClean="0">
                <a:latin typeface="Calibri" charset="0"/>
              </a:rPr>
              <a:t>Value-based Purchasing: </a:t>
            </a:r>
            <a:r>
              <a:rPr lang="en-US" baseline="0" dirty="0" smtClean="0">
                <a:latin typeface="Calibri" charset="0"/>
              </a:rPr>
              <a:t>The Hospital Value-based Purchasing Program began in FY 2013. Under the program, CMS makes value-based incentive payments to acute care hospitals, based either on how well the hospitals perform on certain quality measures or how much the hospitals' performance improves on certain quality measures from their performance during a baseline period. The higher a hospital's performance or improvement during the performance period for a fiscal year, the higher the hospital's value-based incentive payment for the fiscal year. </a:t>
            </a:r>
            <a:endParaRPr lang="en-US" dirty="0" smtClean="0">
              <a:latin typeface="Calibri" charset="0"/>
            </a:endParaRPr>
          </a:p>
          <a:p>
            <a:endParaRPr lang="en-US" dirty="0" smtClean="0">
              <a:latin typeface="Calibri" charset="0"/>
            </a:endParaRPr>
          </a:p>
          <a:p>
            <a:r>
              <a:rPr lang="en-US" b="0" dirty="0" smtClean="0">
                <a:latin typeface="Calibri" charset="0"/>
              </a:rPr>
              <a:t>Readmissions: </a:t>
            </a:r>
            <a:r>
              <a:rPr lang="en-US" dirty="0" smtClean="0">
                <a:latin typeface="Calibri" charset="0"/>
              </a:rPr>
              <a:t>Beginning in fiscal year 2013 (October 1, 2012), the HRRP imposed a financial penalty on hospitals with excess Medicare readmissions. The HRRP applies to all general hospitals paid under the Medicare IPPS. The HRRP defines readmission as a Medicare patient who is readmitted to the same or another acute care hospital within 30 days of discharge. It excludes certain readmissions, such as transfers to another IPPS hospital, and readmissions classified by CMS as "planned," such as chemotherapy or rehabilitation. For the first two years (fiscal years 2013 and 2014), the HRRP applies to readmissions of Medicare patients ages 65 and older with diagnoses of acute myocardial infarction, heart failure, or pneumonia. The ACA gives the secretary of the Department of Health and Human Services the discretion to expand to additional high-volume or high-expenditure conditions to the extent practical. The Department of Health and Human Services has announced that the program will expand in October 2014 (fiscal year 2015) to include two additional conditions: elective hip or knee replacement and congestive obstructive pulmonary disease. Hospitals must have a minimum of 25 discharges for each applicable condition to be included for that condition. For purposes of the HRRP, excess readmissions are defined as those that exceed a hospital's "expected readmission rate.“</a:t>
            </a:r>
          </a:p>
          <a:p>
            <a:endParaRPr lang="en-US" dirty="0" smtClean="0">
              <a:latin typeface="Calibri" charset="0"/>
            </a:endParaRPr>
          </a:p>
          <a:p>
            <a:r>
              <a:rPr lang="en-US" b="1" i="1" dirty="0" smtClean="0">
                <a:latin typeface="Calibri" charset="0"/>
              </a:rPr>
              <a:t>Hospital Acquired Conditions: </a:t>
            </a:r>
            <a:r>
              <a:rPr lang="en-US" dirty="0" smtClean="0">
                <a:latin typeface="Calibri" charset="0"/>
              </a:rPr>
              <a:t>Under the HAC Reduction Program, hospitals that rank in the lowest-performing quartile of hospital-acquired conditions will be paid 99 percent of what otherwise would have been paid under IPPS, beginning in FY 2015.  The rule finalizes the quality measures and the scoring methodology to determine this quartile, as well as the process hospitals will use to review and correct their data. In the first year of the program, FY 2015, CMS will use measures that are part of the IQR program. The HAC measures will consist of two domains of measure sets. Domain 1 will include the Agency for Health Care Research and Quality (AHRQ) composite PSI #90. This measure includes the following indicators:  Pressure ulcer rate (PSI 3); Iatrogenic pneumothorax rate (PSI 6); Central venous catheter-related blood stream infection rate (PSI 7); </a:t>
            </a:r>
            <a:r>
              <a:rPr lang="en-US" b="1" u="sng" dirty="0" smtClean="0">
                <a:latin typeface="Calibri" charset="0"/>
              </a:rPr>
              <a:t>Postoperative hip fracture rate (PSI 8); </a:t>
            </a:r>
            <a:r>
              <a:rPr lang="en-US" dirty="0" smtClean="0">
                <a:latin typeface="Calibri" charset="0"/>
              </a:rPr>
              <a:t>Postoperative pulmonary embolism (PE) or deep vein thrombosis rate (DVT) (PSI 12); Postoperative sepsis rate (PSI 13); Wound dehiscence rate (PSI 14); and Accidental puncture and laceration rate (PSI 15). Domain 2 measures consist of two healthcare-associated infection measures developed by CDC’s National Health Safety Network:  Central Line-Associated Blood Stream Infection and Catheter-Associated Urinary Tract Infection.</a:t>
            </a:r>
          </a:p>
          <a:p>
            <a:endParaRPr lang="en-US" dirty="0" smtClean="0">
              <a:latin typeface="Calibri" charset="0"/>
            </a:endParaRPr>
          </a:p>
          <a:p>
            <a:r>
              <a:rPr lang="en-US" b="1" i="1" dirty="0" smtClean="0">
                <a:latin typeface="Calibri" charset="0"/>
              </a:rPr>
              <a:t>Meaningful</a:t>
            </a:r>
            <a:r>
              <a:rPr lang="en-US" b="1" i="1" baseline="0" dirty="0" smtClean="0">
                <a:latin typeface="Calibri" charset="0"/>
              </a:rPr>
              <a:t> Use: </a:t>
            </a:r>
            <a:r>
              <a:rPr lang="en-US" baseline="0" dirty="0" smtClean="0">
                <a:latin typeface="Calibri" charset="0"/>
              </a:rPr>
              <a:t>The Medicare and Medicaid EHR Incentive Programs provide financial incentives for the “meaningful use” of certified EHR technology to improve patient care. To receive an EHR incentive payment, providers have to show that they are “meaningfully using” their EHRs by meeting thresholds for a number of objectives. CMS has established the objectives for “meaningful use” that eligible professionals, eligible hospitals, and critical access hospitals (CAHs) must meet in order to receive an incentive payment. The Medicare and Medicaid EHR Incentive Programs are staged in three stages with increasing requirements for participation. Eligible professionals participate in the program on the calendar years, while eligible hospitals and CAHs participate according to the federal fiscal year. Providers must attest to demonstrating meaningful use every year to receive an incentive and avoid a Medicare payment adjustment.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2150"/>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xfrm>
            <a:off x="701051" y="4381106"/>
            <a:ext cx="5608319" cy="12824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i="1" dirty="0" smtClean="0">
                <a:latin typeface="Calibri" charset="0"/>
              </a:rPr>
              <a:t>Inpatient Quality Reporting (IQR): </a:t>
            </a:r>
            <a:r>
              <a:rPr lang="en-US" dirty="0" smtClean="0">
                <a:latin typeface="Calibri" charset="0"/>
              </a:rPr>
              <a:t>The Hospital IQR program was originally mandated by Section 501(b) of the Medicare Prescription Drug, Improvement and Modernization Act (MMA) of 2003. This section of the MMA authorized CMS to pay hospitals that successfully report designated quality measures a higher annual update to their payment rates. Initially, the MMA provided a 0.4% reduction in the annual market basket update for hospitals that did not successfully report. The Deficit Reduction Act of 2005 increased that reduction to 2.0%. Additionally, this</a:t>
            </a:r>
            <a:r>
              <a:rPr lang="en-US" baseline="0" dirty="0" smtClean="0">
                <a:latin typeface="Calibri" charset="0"/>
              </a:rPr>
              <a:t> data is published online and Medicare patients can use it to choose which hospital to go to. </a:t>
            </a:r>
            <a:r>
              <a:rPr lang="en-US" dirty="0" smtClean="0">
                <a:latin typeface="Calibri" charset="0"/>
              </a:rPr>
              <a:t>Due</a:t>
            </a:r>
            <a:r>
              <a:rPr lang="en-US" baseline="0" dirty="0" smtClean="0">
                <a:latin typeface="Calibri" charset="0"/>
              </a:rPr>
              <a:t> to the high incidence of osteoporosis among Medicare patients, the FLS model is relevant to this measure. In addition, CMS also uses the IQR data to calculate payment rates under the Hospital Value-Based Purchasing (VBP) program.</a:t>
            </a:r>
          </a:p>
          <a:p>
            <a:endParaRPr lang="en-US" baseline="0" dirty="0" smtClean="0">
              <a:latin typeface="Calibri" charset="0"/>
            </a:endParaRPr>
          </a:p>
          <a:p>
            <a:r>
              <a:rPr lang="en-US" b="1" i="1" baseline="0" dirty="0" smtClean="0">
                <a:latin typeface="Calibri" charset="0"/>
              </a:rPr>
              <a:t>Value-based Purchasing: </a:t>
            </a:r>
            <a:r>
              <a:rPr lang="en-US" baseline="0" dirty="0" smtClean="0">
                <a:latin typeface="Calibri" charset="0"/>
              </a:rPr>
              <a:t>The Hospital Value-based Purchasing Program began in FY 2013. Under the program, CMS makes value-based incentive payments to acute care hospitals, based either on how well the hospitals perform on certain quality measures or how much the hospitals' performance improves on certain quality measures from their performance during a baseline period. The higher a hospital's performance or improvement during the performance period for a fiscal year, the higher the hospital's value-based incentive payment for the fiscal year. </a:t>
            </a:r>
            <a:endParaRPr lang="en-US" dirty="0" smtClean="0">
              <a:latin typeface="Calibri" charset="0"/>
            </a:endParaRPr>
          </a:p>
          <a:p>
            <a:endParaRPr lang="en-US" dirty="0" smtClean="0">
              <a:latin typeface="Calibri" charset="0"/>
            </a:endParaRPr>
          </a:p>
          <a:p>
            <a:r>
              <a:rPr lang="en-US" b="0" dirty="0" smtClean="0">
                <a:latin typeface="Calibri" charset="0"/>
              </a:rPr>
              <a:t>Readmissions: </a:t>
            </a:r>
            <a:r>
              <a:rPr lang="en-US" dirty="0" smtClean="0">
                <a:latin typeface="Calibri" charset="0"/>
              </a:rPr>
              <a:t>Beginning in fiscal year 2013 (October 1, 2012), the HRRP imposed a financial penalty on hospitals with excess Medicare readmissions. The HRRP applies to all general hospitals paid under the Medicare IPPS. The HRRP defines readmission as a Medicare patient who is readmitted to the same or another acute care hospital within 30 days of discharge. It excludes certain readmissions, such as transfers to another IPPS hospital, and readmissions classified by CMS as "planned," such as chemotherapy or rehabilitation. For the first two years (fiscal years 2013 and 2014), the HRRP applies to readmissions of Medicare patients ages 65 and older with diagnoses of acute myocardial infarction, heart failure, or pneumonia. The ACA gives the secretary of the Department of Health and Human Services the discretion to expand to additional high-volume or high-expenditure conditions to the extent practical. The Department of Health and Human Services has announced that the program will expand in October 2014 (fiscal year 2015) to include two additional conditions: elective hip or knee replacement and congestive obstructive pulmonary disease. Hospitals must have a minimum of 25 discharges for each applicable condition to be included for that condition. For purposes of the HRRP, excess readmissions are defined as those that exceed a hospital's "expected readmission rate.“</a:t>
            </a:r>
          </a:p>
          <a:p>
            <a:endParaRPr lang="en-US" dirty="0" smtClean="0">
              <a:latin typeface="Calibri" charset="0"/>
            </a:endParaRPr>
          </a:p>
          <a:p>
            <a:r>
              <a:rPr lang="en-US" b="1" i="1" dirty="0" smtClean="0">
                <a:latin typeface="Calibri" charset="0"/>
              </a:rPr>
              <a:t>Hospital Acquired Conditions: </a:t>
            </a:r>
            <a:r>
              <a:rPr lang="en-US" dirty="0" smtClean="0">
                <a:latin typeface="Calibri" charset="0"/>
              </a:rPr>
              <a:t>Under the HAC Reduction Program, hospitals that rank in the lowest-performing quartile of hospital-acquired conditions will be paid 99 percent of what otherwise would have been paid under IPPS, beginning in FY 2015.  The rule finalizes the quality measures and the scoring methodology to determine this quartile, as well as the process hospitals will use to review and correct their data. In the first year of the program, FY 2015, CMS will use measures that are part of the IQR program. The HAC measures will consist of two domains of measure sets. Domain 1 will include the Agency for Health Care Research and Quality (AHRQ) composite PSI #90. This measure includes the following indicators:  Pressure ulcer rate (PSI 3); Iatrogenic pneumothorax rate (PSI 6); Central venous catheter-related blood stream infection rate (PSI 7); </a:t>
            </a:r>
            <a:r>
              <a:rPr lang="en-US" b="1" u="sng" dirty="0" smtClean="0">
                <a:latin typeface="Calibri" charset="0"/>
              </a:rPr>
              <a:t>Postoperative hip fracture rate (PSI 8); </a:t>
            </a:r>
            <a:r>
              <a:rPr lang="en-US" dirty="0" smtClean="0">
                <a:latin typeface="Calibri" charset="0"/>
              </a:rPr>
              <a:t>Postoperative pulmonary embolism (PE) or deep vein thrombosis rate (DVT) (PSI 12); Postoperative sepsis rate (PSI 13); Wound dehiscence rate (PSI 14); and Accidental puncture and laceration rate (PSI 15). Domain 2 measures consist of two healthcare-associated infection measures developed by CDC’s National Health Safety Network:  Central Line-Associated Blood Stream Infection and Catheter-Associated Urinary Tract Infection.</a:t>
            </a:r>
          </a:p>
          <a:p>
            <a:endParaRPr lang="en-US" dirty="0" smtClean="0">
              <a:latin typeface="Calibri" charset="0"/>
            </a:endParaRPr>
          </a:p>
          <a:p>
            <a:r>
              <a:rPr lang="en-US" b="1" i="1" dirty="0" smtClean="0">
                <a:latin typeface="Calibri" charset="0"/>
              </a:rPr>
              <a:t>Meaningful</a:t>
            </a:r>
            <a:r>
              <a:rPr lang="en-US" b="1" i="1" baseline="0" dirty="0" smtClean="0">
                <a:latin typeface="Calibri" charset="0"/>
              </a:rPr>
              <a:t> Use: </a:t>
            </a:r>
            <a:r>
              <a:rPr lang="en-US" baseline="0" dirty="0" smtClean="0">
                <a:latin typeface="Calibri" charset="0"/>
              </a:rPr>
              <a:t>The Medicare and Medicaid EHR Incentive Programs provide financial incentives for the “meaningful use” of certified EHR technology to improve patient care. To receive an EHR incentive payment, providers have to show that they are “meaningfully using” their EHRs by meeting thresholds for a number of objectives. CMS has established the objectives for “meaningful use” that eligible professionals, eligible hospitals, and critical access hospitals (CAHs) must meet in order to receive an incentive payment. The Medicare and Medicaid EHR Incentive Programs are staged in three stages with increasing requirements for participation. Eligible professionals participate in the program on the calendar years, while eligible hospitals and CAHs participate according to the federal fiscal year. Providers must attest to demonstrating meaningful use every year to receive an incentive and avoid a Medicare payment adjustment.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2150"/>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xfrm>
            <a:off x="701051" y="4381106"/>
            <a:ext cx="5608319" cy="12824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i="1" dirty="0" smtClean="0">
                <a:latin typeface="Calibri" charset="0"/>
              </a:rPr>
              <a:t>Inpatient Quality Reporting (IQR): </a:t>
            </a:r>
            <a:r>
              <a:rPr lang="en-US" dirty="0" smtClean="0">
                <a:latin typeface="Calibri" charset="0"/>
              </a:rPr>
              <a:t>The Hospital IQR program was originally mandated by Section 501(b) of the Medicare Prescription Drug, Improvement and Modernization Act (MMA) of 2003. This section of the MMA authorized CMS to pay hospitals that successfully report designated quality measures a higher annual update to their payment rates. Initially, the MMA provided a 0.4% reduction in the annual market basket update for hospitals that did not successfully report. The Deficit Reduction Act of 2005 increased that reduction to 2.0%. Additionally, this</a:t>
            </a:r>
            <a:r>
              <a:rPr lang="en-US" baseline="0" dirty="0" smtClean="0">
                <a:latin typeface="Calibri" charset="0"/>
              </a:rPr>
              <a:t> data is published online and Medicare patients can use it to choose which hospital to go to. </a:t>
            </a:r>
            <a:r>
              <a:rPr lang="en-US" dirty="0" smtClean="0">
                <a:latin typeface="Calibri" charset="0"/>
              </a:rPr>
              <a:t>Due</a:t>
            </a:r>
            <a:r>
              <a:rPr lang="en-US" baseline="0" dirty="0" smtClean="0">
                <a:latin typeface="Calibri" charset="0"/>
              </a:rPr>
              <a:t> to the high incidence of osteoporosis among Medicare patients, the FLS model is relevant to this measure. In addition, CMS also uses the IQR data to calculate payment rates under the Hospital Value-Based Purchasing (VBP) program.</a:t>
            </a:r>
          </a:p>
          <a:p>
            <a:endParaRPr lang="en-US" baseline="0" dirty="0" smtClean="0">
              <a:latin typeface="Calibri" charset="0"/>
            </a:endParaRPr>
          </a:p>
          <a:p>
            <a:r>
              <a:rPr lang="en-US" b="1" i="1" baseline="0" dirty="0" smtClean="0">
                <a:latin typeface="Calibri" charset="0"/>
              </a:rPr>
              <a:t>Value-based Purchasing: </a:t>
            </a:r>
            <a:r>
              <a:rPr lang="en-US" baseline="0" dirty="0" smtClean="0">
                <a:latin typeface="Calibri" charset="0"/>
              </a:rPr>
              <a:t>The Hospital Value-based Purchasing Program began in FY 2013. Under the program, CMS makes value-based incentive payments to acute care hospitals, based either on how well the hospitals perform on certain quality measures or how much the hospitals' performance improves on certain quality measures from their performance during a baseline period. The higher a hospital's performance or improvement during the performance period for a fiscal year, the higher the hospital's value-based incentive payment for the fiscal year. </a:t>
            </a:r>
            <a:endParaRPr lang="en-US" dirty="0" smtClean="0">
              <a:latin typeface="Calibri" charset="0"/>
            </a:endParaRPr>
          </a:p>
          <a:p>
            <a:endParaRPr lang="en-US" dirty="0" smtClean="0">
              <a:latin typeface="Calibri" charset="0"/>
            </a:endParaRPr>
          </a:p>
          <a:p>
            <a:r>
              <a:rPr lang="en-US" b="0" dirty="0" smtClean="0">
                <a:latin typeface="Calibri" charset="0"/>
              </a:rPr>
              <a:t>Readmissions: </a:t>
            </a:r>
            <a:r>
              <a:rPr lang="en-US" dirty="0" smtClean="0">
                <a:latin typeface="Calibri" charset="0"/>
              </a:rPr>
              <a:t>Beginning in fiscal year 2013 (October 1, 2012), the HRRP imposed a financial penalty on hospitals with excess Medicare readmissions. The HRRP applies to all general hospitals paid under the Medicare IPPS. The HRRP defines readmission as a Medicare patient who is readmitted to the same or another acute care hospital within 30 days of discharge. It excludes certain readmissions, such as transfers to another IPPS hospital, and readmissions classified by CMS as "planned," such as chemotherapy or rehabilitation. For the first two years (fiscal years 2013 and 2014), the HRRP applies to readmissions of Medicare patients ages 65 and older with diagnoses of acute myocardial infarction, heart failure, or pneumonia. The ACA gives the secretary of the Department of Health and Human Services the discretion to expand to additional high-volume or high-expenditure conditions to the extent practical. The Department of Health and Human Services has announced that the program will expand in October 2014 (fiscal year 2015) to include two additional conditions: elective hip or knee replacement and congestive obstructive pulmonary disease. Hospitals must have a minimum of 25 discharges for each applicable condition to be included for that condition. For purposes of the HRRP, excess readmissions are defined as those that exceed a hospital's "expected readmission rate.“</a:t>
            </a:r>
          </a:p>
          <a:p>
            <a:endParaRPr lang="en-US" dirty="0" smtClean="0">
              <a:latin typeface="Calibri" charset="0"/>
            </a:endParaRPr>
          </a:p>
          <a:p>
            <a:r>
              <a:rPr lang="en-US" b="1" i="1" dirty="0" smtClean="0">
                <a:latin typeface="Calibri" charset="0"/>
              </a:rPr>
              <a:t>Hospital Acquired Conditions: </a:t>
            </a:r>
            <a:r>
              <a:rPr lang="en-US" dirty="0" smtClean="0">
                <a:latin typeface="Calibri" charset="0"/>
              </a:rPr>
              <a:t>Under the HAC Reduction Program, hospitals that rank in the lowest-performing quartile of hospital-acquired conditions will be paid 99 percent of what otherwise would have been paid under IPPS, beginning in FY 2015.  The rule finalizes the quality measures and the scoring methodology to determine this quartile, as well as the process hospitals will use to review and correct their data. In the first year of the program, FY 2015, CMS will use measures that are part of the IQR program. The HAC measures will consist of two domains of measure sets. Domain 1 will include the Agency for Health Care Research and Quality (AHRQ) composite PSI #90. This measure includes the following indicators:  Pressure ulcer rate (PSI 3); Iatrogenic pneumothorax rate (PSI 6); Central venous catheter-related blood stream infection rate (PSI 7); </a:t>
            </a:r>
            <a:r>
              <a:rPr lang="en-US" b="1" u="sng" dirty="0" smtClean="0">
                <a:latin typeface="Calibri" charset="0"/>
              </a:rPr>
              <a:t>Postoperative hip fracture rate (PSI 8); </a:t>
            </a:r>
            <a:r>
              <a:rPr lang="en-US" dirty="0" smtClean="0">
                <a:latin typeface="Calibri" charset="0"/>
              </a:rPr>
              <a:t>Postoperative pulmonary embolism (PE) or deep vein thrombosis rate (DVT) (PSI 12); Postoperative sepsis rate (PSI 13); Wound dehiscence rate (PSI 14); and Accidental puncture and laceration rate (PSI 15). Domain 2 measures consist of two healthcare-associated infection measures developed by CDC’s National Health Safety Network:  Central Line-Associated Blood Stream Infection and Catheter-Associated Urinary Tract Infection.</a:t>
            </a:r>
          </a:p>
          <a:p>
            <a:endParaRPr lang="en-US" dirty="0" smtClean="0">
              <a:latin typeface="Calibri" charset="0"/>
            </a:endParaRPr>
          </a:p>
          <a:p>
            <a:r>
              <a:rPr lang="en-US" b="1" i="1" dirty="0" smtClean="0">
                <a:latin typeface="Calibri" charset="0"/>
              </a:rPr>
              <a:t>Meaningful</a:t>
            </a:r>
            <a:r>
              <a:rPr lang="en-US" b="1" i="1" baseline="0" dirty="0" smtClean="0">
                <a:latin typeface="Calibri" charset="0"/>
              </a:rPr>
              <a:t> Use: </a:t>
            </a:r>
            <a:r>
              <a:rPr lang="en-US" baseline="0" dirty="0" smtClean="0">
                <a:latin typeface="Calibri" charset="0"/>
              </a:rPr>
              <a:t>The Medicare and Medicaid EHR Incentive Programs provide financial incentives for the “meaningful use” of certified EHR technology to improve patient care. To receive an EHR incentive payment, providers have to show that they are “meaningfully using” their EHRs by meeting thresholds for a number of objectives. CMS has established the objectives for “meaningful use” that eligible professionals, eligible hospitals, and critical access hospitals (CAHs) must meet in order to receive an incentive payment. The Medicare and Medicaid EHR Incentive Programs are staged in three stages with increasing requirements for participation. Eligible professionals participate in the program on the calendar years, while eligible hospitals and CAHs participate according to the federal fiscal year. Providers must attest to demonstrating meaningful use every year to receive an incentive and avoid a Medicare payment adjustment.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0150" y="692150"/>
            <a:ext cx="4610100" cy="3457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8" y="4381103"/>
            <a:ext cx="5608319" cy="366401"/>
          </a:xfrm>
          <a:prstGeom prst="rect">
            <a:avLst/>
          </a:prstGeom>
        </p:spPr>
        <p:txBody>
          <a:bodyPr lIns="91394" tIns="91394" rIns="91394" bIns="91394" anchor="t" anchorCtr="0">
            <a:spAutoFit/>
          </a:bodyPr>
          <a:lstStyle/>
          <a:p>
            <a:endParaRPr dirty="0"/>
          </a:p>
        </p:txBody>
      </p:sp>
    </p:spTree>
    <p:extLst>
      <p:ext uri="{BB962C8B-B14F-4D97-AF65-F5344CB8AC3E}">
        <p14:creationId xmlns:p14="http://schemas.microsoft.com/office/powerpoint/2010/main" val="23700801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2150"/>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xfrm>
            <a:off x="701051" y="4381106"/>
            <a:ext cx="5608319" cy="12824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i="1" dirty="0" smtClean="0">
                <a:latin typeface="Calibri" charset="0"/>
              </a:rPr>
              <a:t>Inpatient Quality Reporting (IQR): </a:t>
            </a:r>
            <a:r>
              <a:rPr lang="en-US" dirty="0" smtClean="0">
                <a:latin typeface="Calibri" charset="0"/>
              </a:rPr>
              <a:t>The Hospital IQR program was originally mandated by Section 501(b) of the Medicare Prescription Drug, Improvement and Modernization Act (MMA) of 2003. This section of the MMA authorized CMS to pay hospitals that successfully report designated quality measures a higher annual update to their payment rates. Initially, the MMA provided a 0.4% reduction in the annual market basket update for hospitals that did not successfully report. The Deficit Reduction Act of 2005 increased that reduction to 2.0%. Additionally, this</a:t>
            </a:r>
            <a:r>
              <a:rPr lang="en-US" baseline="0" dirty="0" smtClean="0">
                <a:latin typeface="Calibri" charset="0"/>
              </a:rPr>
              <a:t> data is published online and Medicare patients can use it to choose which hospital to go to. </a:t>
            </a:r>
            <a:r>
              <a:rPr lang="en-US" dirty="0" smtClean="0">
                <a:latin typeface="Calibri" charset="0"/>
              </a:rPr>
              <a:t>Due</a:t>
            </a:r>
            <a:r>
              <a:rPr lang="en-US" baseline="0" dirty="0" smtClean="0">
                <a:latin typeface="Calibri" charset="0"/>
              </a:rPr>
              <a:t> to the high incidence of osteoporosis among Medicare patients, the FLS model is relevant to this measure. In addition, CMS also uses the IQR data to calculate payment rates under the Hospital Value-Based Purchasing (VBP) program.</a:t>
            </a:r>
          </a:p>
          <a:p>
            <a:endParaRPr lang="en-US" baseline="0" dirty="0" smtClean="0">
              <a:latin typeface="Calibri" charset="0"/>
            </a:endParaRPr>
          </a:p>
          <a:p>
            <a:r>
              <a:rPr lang="en-US" b="1" i="1" baseline="0" dirty="0" smtClean="0">
                <a:latin typeface="Calibri" charset="0"/>
              </a:rPr>
              <a:t>Value-based Purchasing: </a:t>
            </a:r>
            <a:r>
              <a:rPr lang="en-US" baseline="0" dirty="0" smtClean="0">
                <a:latin typeface="Calibri" charset="0"/>
              </a:rPr>
              <a:t>The Hospital Value-based Purchasing Program began in FY 2013. Under the program, CMS makes value-based incentive payments to acute care hospitals, based either on how well the hospitals perform on certain quality measures or how much the hospitals' performance improves on certain quality measures from their performance during a baseline period. The higher a hospital's performance or improvement during the performance period for a fiscal year, the higher the hospital's value-based incentive payment for the fiscal year. </a:t>
            </a:r>
            <a:endParaRPr lang="en-US" dirty="0" smtClean="0">
              <a:latin typeface="Calibri" charset="0"/>
            </a:endParaRPr>
          </a:p>
          <a:p>
            <a:endParaRPr lang="en-US" dirty="0" smtClean="0">
              <a:latin typeface="Calibri" charset="0"/>
            </a:endParaRPr>
          </a:p>
          <a:p>
            <a:r>
              <a:rPr lang="en-US" b="0" dirty="0" smtClean="0">
                <a:latin typeface="Calibri" charset="0"/>
              </a:rPr>
              <a:t>Readmissions: </a:t>
            </a:r>
            <a:r>
              <a:rPr lang="en-US" dirty="0" smtClean="0">
                <a:latin typeface="Calibri" charset="0"/>
              </a:rPr>
              <a:t>Beginning in fiscal year 2013 (October 1, 2012), the HRRP imposed a financial penalty on hospitals with excess Medicare readmissions. The HRRP applies to all general hospitals paid under the Medicare IPPS. The HRRP defines readmission as a Medicare patient who is readmitted to the same or another acute care hospital within 30 days of discharge. It excludes certain readmissions, such as transfers to another IPPS hospital, and readmissions classified by CMS as "planned," such as chemotherapy or rehabilitation. For the first two years (fiscal years 2013 and 2014), the HRRP applies to readmissions of Medicare patients ages 65 and older with diagnoses of acute myocardial infarction, heart failure, or pneumonia. The ACA gives the secretary of the Department of Health and Human Services the discretion to expand to additional high-volume or high-expenditure conditions to the extent practical. The Department of Health and Human Services has announced that the program will expand in October 2014 (fiscal year 2015) to include two additional conditions: elective hip or knee replacement and congestive obstructive pulmonary disease. Hospitals must have a minimum of 25 discharges for each applicable condition to be included for that condition. For purposes of the HRRP, excess readmissions are defined as those that exceed a hospital's "expected readmission rate.“</a:t>
            </a:r>
          </a:p>
          <a:p>
            <a:endParaRPr lang="en-US" dirty="0" smtClean="0">
              <a:latin typeface="Calibri" charset="0"/>
            </a:endParaRPr>
          </a:p>
          <a:p>
            <a:r>
              <a:rPr lang="en-US" b="1" i="1" dirty="0" smtClean="0">
                <a:latin typeface="Calibri" charset="0"/>
              </a:rPr>
              <a:t>Hospital Acquired Conditions: </a:t>
            </a:r>
            <a:r>
              <a:rPr lang="en-US" dirty="0" smtClean="0">
                <a:latin typeface="Calibri" charset="0"/>
              </a:rPr>
              <a:t>Under the HAC Reduction Program, hospitals that rank in the lowest-performing quartile of hospital-acquired conditions will be paid 99 percent of what otherwise would have been paid under IPPS, beginning in FY 2015.  The rule finalizes the quality measures and the scoring methodology to determine this quartile, as well as the process hospitals will use to review and correct their data. In the first year of the program, FY 2015, CMS will use measures that are part of the IQR program. The HAC measures will consist of two domains of measure sets. Domain 1 will include the Agency for Health Care Research and Quality (AHRQ) composite PSI #90. This measure includes the following indicators:  Pressure ulcer rate (PSI 3); Iatrogenic pneumothorax rate (PSI 6); Central venous catheter-related blood stream infection rate (PSI 7); </a:t>
            </a:r>
            <a:r>
              <a:rPr lang="en-US" b="1" u="sng" dirty="0" smtClean="0">
                <a:latin typeface="Calibri" charset="0"/>
              </a:rPr>
              <a:t>Postoperative hip fracture rate (PSI 8); </a:t>
            </a:r>
            <a:r>
              <a:rPr lang="en-US" dirty="0" smtClean="0">
                <a:latin typeface="Calibri" charset="0"/>
              </a:rPr>
              <a:t>Postoperative pulmonary embolism (PE) or deep vein thrombosis rate (DVT) (PSI 12); Postoperative sepsis rate (PSI 13); Wound dehiscence rate (PSI 14); and Accidental puncture and laceration rate (PSI 15). Domain 2 measures consist of two healthcare-associated infection measures developed by CDC’s National Health Safety Network:  Central Line-Associated Blood Stream Infection and Catheter-Associated Urinary Tract Infection.</a:t>
            </a:r>
          </a:p>
          <a:p>
            <a:endParaRPr lang="en-US" dirty="0" smtClean="0">
              <a:latin typeface="Calibri" charset="0"/>
            </a:endParaRPr>
          </a:p>
          <a:p>
            <a:r>
              <a:rPr lang="en-US" b="1" i="1" dirty="0" smtClean="0">
                <a:latin typeface="Calibri" charset="0"/>
              </a:rPr>
              <a:t>Meaningful</a:t>
            </a:r>
            <a:r>
              <a:rPr lang="en-US" b="1" i="1" baseline="0" dirty="0" smtClean="0">
                <a:latin typeface="Calibri" charset="0"/>
              </a:rPr>
              <a:t> Use: </a:t>
            </a:r>
            <a:r>
              <a:rPr lang="en-US" baseline="0" dirty="0" smtClean="0">
                <a:latin typeface="Calibri" charset="0"/>
              </a:rPr>
              <a:t>The Medicare and Medicaid EHR Incentive Programs provide financial incentives for the “meaningful use” of certified EHR technology to improve patient care. To receive an EHR incentive payment, providers have to show that they are “meaningfully using” their EHRs by meeting thresholds for a number of objectives. CMS has established the objectives for “meaningful use” that eligible professionals, eligible hospitals, and critical access hospitals (CAHs) must meet in order to receive an incentive payment. The Medicare and Medicaid EHR Incentive Programs are staged in three stages with increasing requirements for participation. Eligible professionals participate in the program on the calendar years, while eligible hospitals and CAHs participate according to the federal fiscal year. Providers must attest to demonstrating meaningful use every year to receive an incentive and avoid a Medicare payment adjustment.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2150"/>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xfrm>
            <a:off x="701051" y="4381106"/>
            <a:ext cx="5608319" cy="12824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i="1" dirty="0" smtClean="0">
                <a:latin typeface="Calibri" charset="0"/>
              </a:rPr>
              <a:t>Inpatient Quality Reporting (IQR): </a:t>
            </a:r>
            <a:r>
              <a:rPr lang="en-US" dirty="0" smtClean="0">
                <a:latin typeface="Calibri" charset="0"/>
              </a:rPr>
              <a:t>The Hospital IQR program was originally mandated by Section 501(b) of the Medicare Prescription Drug, Improvement and Modernization Act (MMA) of 2003. This section of the MMA authorized CMS to pay hospitals that successfully report designated quality measures a higher annual update to their payment rates. Initially, the MMA provided a 0.4% reduction in the annual market basket update for hospitals that did not successfully report. The Deficit Reduction Act of 2005 increased that reduction to 2.0%. Additionally, this</a:t>
            </a:r>
            <a:r>
              <a:rPr lang="en-US" baseline="0" dirty="0" smtClean="0">
                <a:latin typeface="Calibri" charset="0"/>
              </a:rPr>
              <a:t> data is published online and Medicare patients can use it to choose which hospital to go to. </a:t>
            </a:r>
            <a:r>
              <a:rPr lang="en-US" dirty="0" smtClean="0">
                <a:latin typeface="Calibri" charset="0"/>
              </a:rPr>
              <a:t>Due</a:t>
            </a:r>
            <a:r>
              <a:rPr lang="en-US" baseline="0" dirty="0" smtClean="0">
                <a:latin typeface="Calibri" charset="0"/>
              </a:rPr>
              <a:t> to the high incidence of osteoporosis among Medicare patients, the FLS model is relevant to this measure. In addition, CMS also uses the IQR data to calculate payment rates under the Hospital Value-Based Purchasing (VBP) program.</a:t>
            </a:r>
          </a:p>
          <a:p>
            <a:endParaRPr lang="en-US" baseline="0" dirty="0" smtClean="0">
              <a:latin typeface="Calibri" charset="0"/>
            </a:endParaRPr>
          </a:p>
          <a:p>
            <a:r>
              <a:rPr lang="en-US" b="1" i="1" baseline="0" dirty="0" smtClean="0">
                <a:latin typeface="Calibri" charset="0"/>
              </a:rPr>
              <a:t>Value-based Purchasing: </a:t>
            </a:r>
            <a:r>
              <a:rPr lang="en-US" baseline="0" dirty="0" smtClean="0">
                <a:latin typeface="Calibri" charset="0"/>
              </a:rPr>
              <a:t>The Hospital Value-based Purchasing Program began in FY 2013. Under the program, CMS makes value-based incentive payments to acute care hospitals, based either on how well the hospitals perform on certain quality measures or how much the hospitals' performance improves on certain quality measures from their performance during a baseline period. The higher a hospital's performance or improvement during the performance period for a fiscal year, the higher the hospital's value-based incentive payment for the fiscal year. </a:t>
            </a:r>
            <a:endParaRPr lang="en-US" dirty="0" smtClean="0">
              <a:latin typeface="Calibri" charset="0"/>
            </a:endParaRPr>
          </a:p>
          <a:p>
            <a:endParaRPr lang="en-US" dirty="0" smtClean="0">
              <a:latin typeface="Calibri" charset="0"/>
            </a:endParaRPr>
          </a:p>
          <a:p>
            <a:r>
              <a:rPr lang="en-US" b="0" dirty="0" smtClean="0">
                <a:latin typeface="Calibri" charset="0"/>
              </a:rPr>
              <a:t>Readmissions: </a:t>
            </a:r>
            <a:r>
              <a:rPr lang="en-US" dirty="0" smtClean="0">
                <a:latin typeface="Calibri" charset="0"/>
              </a:rPr>
              <a:t>Beginning in fiscal year 2013 (October 1, 2012), the HRRP imposed a financial penalty on hospitals with excess Medicare readmissions. The HRRP applies to all general hospitals paid under the Medicare IPPS. The HRRP defines readmission as a Medicare patient who is readmitted to the same or another acute care hospital within 30 days of discharge. It excludes certain readmissions, such as transfers to another IPPS hospital, and readmissions classified by CMS as "planned," such as chemotherapy or rehabilitation. For the first two years (fiscal years 2013 and 2014), the HRRP applies to readmissions of Medicare patients ages 65 and older with diagnoses of acute myocardial infarction, heart failure, or pneumonia. The ACA gives the secretary of the Department of Health and Human Services the discretion to expand to additional high-volume or high-expenditure conditions to the extent practical. The Department of Health and Human Services has announced that the program will expand in October 2014 (fiscal year 2015) to include two additional conditions: elective hip or knee replacement and congestive obstructive pulmonary disease. Hospitals must have a minimum of 25 discharges for each applicable condition to be included for that condition. For purposes of the HRRP, excess readmissions are defined as those that exceed a hospital's "expected readmission rate.“</a:t>
            </a:r>
          </a:p>
          <a:p>
            <a:endParaRPr lang="en-US" dirty="0" smtClean="0">
              <a:latin typeface="Calibri" charset="0"/>
            </a:endParaRPr>
          </a:p>
          <a:p>
            <a:r>
              <a:rPr lang="en-US" b="1" i="1" dirty="0" smtClean="0">
                <a:latin typeface="Calibri" charset="0"/>
              </a:rPr>
              <a:t>Hospital Acquired Conditions: </a:t>
            </a:r>
            <a:r>
              <a:rPr lang="en-US" dirty="0" smtClean="0">
                <a:latin typeface="Calibri" charset="0"/>
              </a:rPr>
              <a:t>Under the HAC Reduction Program, hospitals that rank in the lowest-performing quartile of hospital-acquired conditions will be paid 99 percent of what otherwise would have been paid under IPPS, beginning in FY 2015.  The rule finalizes the quality measures and the scoring methodology to determine this quartile, as well as the process hospitals will use to review and correct their data. In the first year of the program, FY 2015, CMS will use measures that are part of the IQR program. The HAC measures will consist of two domains of measure sets. Domain 1 will include the Agency for Health Care Research and Quality (AHRQ) composite PSI #90. This measure includes the following indicators:  Pressure ulcer rate (PSI 3); Iatrogenic pneumothorax rate (PSI 6); Central venous catheter-related blood stream infection rate (PSI 7); </a:t>
            </a:r>
            <a:r>
              <a:rPr lang="en-US" b="1" u="sng" dirty="0" smtClean="0">
                <a:latin typeface="Calibri" charset="0"/>
              </a:rPr>
              <a:t>Postoperative hip fracture rate (PSI 8); </a:t>
            </a:r>
            <a:r>
              <a:rPr lang="en-US" dirty="0" smtClean="0">
                <a:latin typeface="Calibri" charset="0"/>
              </a:rPr>
              <a:t>Postoperative pulmonary embolism (PE) or deep vein thrombosis rate (DVT) (PSI 12); Postoperative sepsis rate (PSI 13); Wound dehiscence rate (PSI 14); and Accidental puncture and laceration rate (PSI 15). Domain 2 measures consist of two healthcare-associated infection measures developed by CDC’s National Health Safety Network:  Central Line-Associated Blood Stream Infection and Catheter-Associated Urinary Tract Infection.</a:t>
            </a:r>
          </a:p>
          <a:p>
            <a:endParaRPr lang="en-US" dirty="0" smtClean="0">
              <a:latin typeface="Calibri" charset="0"/>
            </a:endParaRPr>
          </a:p>
          <a:p>
            <a:r>
              <a:rPr lang="en-US" b="1" i="1" dirty="0" smtClean="0">
                <a:latin typeface="Calibri" charset="0"/>
              </a:rPr>
              <a:t>Meaningful</a:t>
            </a:r>
            <a:r>
              <a:rPr lang="en-US" b="1" i="1" baseline="0" dirty="0" smtClean="0">
                <a:latin typeface="Calibri" charset="0"/>
              </a:rPr>
              <a:t> Use: </a:t>
            </a:r>
            <a:r>
              <a:rPr lang="en-US" baseline="0" dirty="0" smtClean="0">
                <a:latin typeface="Calibri" charset="0"/>
              </a:rPr>
              <a:t>The Medicare and Medicaid EHR Incentive Programs provide financial incentives for the “meaningful use” of certified EHR technology to improve patient care. To receive an EHR incentive payment, providers have to show that they are “meaningfully using” their EHRs by meeting thresholds for a number of objectives. CMS has established the objectives for “meaningful use” that eligible professionals, eligible hospitals, and critical access hospitals (CAHs) must meet in order to receive an incentive payment. The Medicare and Medicaid EHR Incentive Programs are staged in three stages with increasing requirements for participation. Eligible professionals participate in the program on the calendar years, while eligible hospitals and CAHs participate according to the federal fiscal year. Providers must attest to demonstrating meaningful use every year to receive an incentive and avoid a Medicare payment adjustment.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200150" y="692150"/>
            <a:ext cx="4611688"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xfrm>
            <a:off x="701051" y="4381106"/>
            <a:ext cx="5608319" cy="12824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i="1" dirty="0" smtClean="0">
                <a:latin typeface="Calibri" charset="0"/>
              </a:rPr>
              <a:t>Inpatient Quality Reporting (IQR): </a:t>
            </a:r>
            <a:r>
              <a:rPr lang="en-US" dirty="0" smtClean="0">
                <a:latin typeface="Calibri" charset="0"/>
              </a:rPr>
              <a:t>The Hospital IQR program was originally mandated by Section 501(b) of the Medicare Prescription Drug, Improvement and Modernization Act (MMA) of 2003. This section of the MMA authorized CMS to pay hospitals that successfully report designated quality measures a higher annual update to their payment rates. Initially, the MMA provided a 0.4% reduction in the annual market basket update for hospitals that did not successfully report. The Deficit Reduction Act of 2005 increased that reduction to 2.0%. Additionally, this</a:t>
            </a:r>
            <a:r>
              <a:rPr lang="en-US" baseline="0" dirty="0" smtClean="0">
                <a:latin typeface="Calibri" charset="0"/>
              </a:rPr>
              <a:t> data is published online and Medicare patients can use it to choose which hospital to go to. </a:t>
            </a:r>
            <a:r>
              <a:rPr lang="en-US" dirty="0" smtClean="0">
                <a:latin typeface="Calibri" charset="0"/>
              </a:rPr>
              <a:t>Due</a:t>
            </a:r>
            <a:r>
              <a:rPr lang="en-US" baseline="0" dirty="0" smtClean="0">
                <a:latin typeface="Calibri" charset="0"/>
              </a:rPr>
              <a:t> to the high incidence of osteoporosis among Medicare patients, the FLS model is relevant to this measure. In addition, CMS also uses the IQR data to calculate payment rates under the Hospital Value-Based Purchasing (VBP) program.</a:t>
            </a:r>
          </a:p>
          <a:p>
            <a:endParaRPr lang="en-US" baseline="0" dirty="0" smtClean="0">
              <a:latin typeface="Calibri" charset="0"/>
            </a:endParaRPr>
          </a:p>
          <a:p>
            <a:r>
              <a:rPr lang="en-US" b="1" i="1" baseline="0" dirty="0" smtClean="0">
                <a:latin typeface="Calibri" charset="0"/>
              </a:rPr>
              <a:t>Value-based Purchasing: </a:t>
            </a:r>
            <a:r>
              <a:rPr lang="en-US" baseline="0" dirty="0" smtClean="0">
                <a:latin typeface="Calibri" charset="0"/>
              </a:rPr>
              <a:t>The Hospital Value-based Purchasing Program began in FY 2013. Under the program, CMS makes value-based incentive payments to acute care hospitals, based either on how well the hospitals perform on certain quality measures or how much the hospitals' performance improves on certain quality measures from their performance during a baseline period. The higher a hospital's performance or improvement during the performance period for a fiscal year, the higher the hospital's value-based incentive payment for the fiscal year. </a:t>
            </a:r>
            <a:endParaRPr lang="en-US" dirty="0" smtClean="0">
              <a:latin typeface="Calibri" charset="0"/>
            </a:endParaRPr>
          </a:p>
          <a:p>
            <a:endParaRPr lang="en-US" dirty="0" smtClean="0">
              <a:latin typeface="Calibri" charset="0"/>
            </a:endParaRPr>
          </a:p>
          <a:p>
            <a:r>
              <a:rPr lang="en-US" b="0" dirty="0" smtClean="0">
                <a:latin typeface="Calibri" charset="0"/>
              </a:rPr>
              <a:t>Readmissions: </a:t>
            </a:r>
            <a:r>
              <a:rPr lang="en-US" dirty="0" smtClean="0">
                <a:latin typeface="Calibri" charset="0"/>
              </a:rPr>
              <a:t>Beginning in fiscal year 2013 (October 1, 2012), the HRRP imposed a financial penalty on hospitals with excess Medicare readmissions. The HRRP applies to all general hospitals paid under the Medicare IPPS. The HRRP defines readmission as a Medicare patient who is readmitted to the same or another acute care hospital within 30 days of discharge. It excludes certain readmissions, such as transfers to another IPPS hospital, and readmissions classified by CMS as "planned," such as chemotherapy or rehabilitation. For the first two years (fiscal years 2013 and 2014), the HRRP applies to readmissions of Medicare patients ages 65 and older with diagnoses of acute myocardial infarction, heart failure, or pneumonia. The ACA gives the secretary of the Department of Health and Human Services the discretion to expand to additional high-volume or high-expenditure conditions to the extent practical. The Department of Health and Human Services has announced that the program will expand in October 2014 (fiscal year 2015) to include two additional conditions: elective hip or knee replacement and congestive obstructive pulmonary disease. Hospitals must have a minimum of 25 discharges for each applicable condition to be included for that condition. For purposes of the HRRP, excess readmissions are defined as those that exceed a hospital's "expected readmission rate.“</a:t>
            </a:r>
          </a:p>
          <a:p>
            <a:endParaRPr lang="en-US" dirty="0" smtClean="0">
              <a:latin typeface="Calibri" charset="0"/>
            </a:endParaRPr>
          </a:p>
          <a:p>
            <a:r>
              <a:rPr lang="en-US" b="1" i="1" dirty="0" smtClean="0">
                <a:latin typeface="Calibri" charset="0"/>
              </a:rPr>
              <a:t>Hospital Acquired Conditions: </a:t>
            </a:r>
            <a:r>
              <a:rPr lang="en-US" dirty="0" smtClean="0">
                <a:latin typeface="Calibri" charset="0"/>
              </a:rPr>
              <a:t>Under the HAC Reduction Program, hospitals that rank in the lowest-performing quartile of hospital-acquired conditions will be paid 99 percent of what otherwise would have been paid under IPPS, beginning in FY 2015.  The rule finalizes the quality measures and the scoring methodology to determine this quartile, as well as the process hospitals will use to review and correct their data. In the first year of the program, FY 2015, CMS will use measures that are part of the IQR program. The HAC measures will consist of two domains of measure sets. Domain 1 will include the Agency for Health Care Research and Quality (AHRQ) composite PSI #90. This measure includes the following indicators:  Pressure ulcer rate (PSI 3); Iatrogenic pneumothorax rate (PSI 6); Central venous catheter-related blood stream infection rate (PSI 7); </a:t>
            </a:r>
            <a:r>
              <a:rPr lang="en-US" b="1" u="sng" dirty="0" smtClean="0">
                <a:latin typeface="Calibri" charset="0"/>
              </a:rPr>
              <a:t>Postoperative hip fracture rate (PSI 8); </a:t>
            </a:r>
            <a:r>
              <a:rPr lang="en-US" dirty="0" smtClean="0">
                <a:latin typeface="Calibri" charset="0"/>
              </a:rPr>
              <a:t>Postoperative pulmonary embolism (PE) or deep vein thrombosis rate (DVT) (PSI 12); Postoperative sepsis rate (PSI 13); Wound dehiscence rate (PSI 14); and Accidental puncture and laceration rate (PSI 15). Domain 2 measures consist of two healthcare-associated infection measures developed by CDC’s National Health Safety Network:  Central Line-Associated Blood Stream Infection and Catheter-Associated Urinary Tract Infection.</a:t>
            </a:r>
          </a:p>
          <a:p>
            <a:endParaRPr lang="en-US" dirty="0" smtClean="0">
              <a:latin typeface="Calibri" charset="0"/>
            </a:endParaRPr>
          </a:p>
          <a:p>
            <a:r>
              <a:rPr lang="en-US" b="1" i="1" dirty="0" smtClean="0">
                <a:latin typeface="Calibri" charset="0"/>
              </a:rPr>
              <a:t>Meaningful</a:t>
            </a:r>
            <a:r>
              <a:rPr lang="en-US" b="1" i="1" baseline="0" dirty="0" smtClean="0">
                <a:latin typeface="Calibri" charset="0"/>
              </a:rPr>
              <a:t> Use: </a:t>
            </a:r>
            <a:r>
              <a:rPr lang="en-US" baseline="0" dirty="0" smtClean="0">
                <a:latin typeface="Calibri" charset="0"/>
              </a:rPr>
              <a:t>The Medicare and Medicaid EHR Incentive Programs provide financial incentives for the “meaningful use” of certified EHR technology to improve patient care. To receive an EHR incentive payment, providers have to show that they are “meaningfully using” their EHRs by meeting thresholds for a number of objectives. CMS has established the objectives for “meaningful use” that eligible professionals, eligible hospitals, and critical access hospitals (CAHs) must meet in order to receive an incentive payment. The Medicare and Medicaid EHR Incentive Programs are staged in three stages with increasing requirements for participation. Eligible professionals participate in the program on the calendar years, while eligible hospitals and CAHs participate according to the federal fiscal year. Providers must attest to demonstrating meaningful use every year to receive an incentive and avoid a Medicare payment adjustment.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1738" y="693738"/>
            <a:ext cx="4606925" cy="3455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9" y="4381103"/>
            <a:ext cx="5608319" cy="366401"/>
          </a:xfrm>
          <a:prstGeom prst="rect">
            <a:avLst/>
          </a:prstGeom>
        </p:spPr>
        <p:txBody>
          <a:bodyPr lIns="90936" tIns="90936" rIns="90936" bIns="90936" anchor="t" anchorCtr="0">
            <a:sp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1738" y="693738"/>
            <a:ext cx="4608512" cy="3457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8" y="4381103"/>
            <a:ext cx="5608319" cy="371961"/>
          </a:xfrm>
          <a:prstGeom prst="rect">
            <a:avLst/>
          </a:prstGeom>
        </p:spPr>
        <p:txBody>
          <a:bodyPr lIns="92235" tIns="92235" rIns="92235" bIns="92235" anchor="t" anchorCtr="0">
            <a:spAutoFit/>
          </a:bodyPr>
          <a:lstStyle/>
          <a:p>
            <a:endParaRPr dirty="0"/>
          </a:p>
        </p:txBody>
      </p:sp>
    </p:spTree>
    <p:extLst>
      <p:ext uri="{BB962C8B-B14F-4D97-AF65-F5344CB8AC3E}">
        <p14:creationId xmlns:p14="http://schemas.microsoft.com/office/powerpoint/2010/main" val="293364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1738" y="693738"/>
            <a:ext cx="4608512" cy="3457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8" y="4381103"/>
            <a:ext cx="5608319" cy="371961"/>
          </a:xfrm>
          <a:prstGeom prst="rect">
            <a:avLst/>
          </a:prstGeom>
        </p:spPr>
        <p:txBody>
          <a:bodyPr lIns="92235" tIns="92235" rIns="92235" bIns="92235" anchor="t" anchorCtr="0">
            <a:spAutoFit/>
          </a:bodyPr>
          <a:lstStyle/>
          <a:p>
            <a:endParaRPr dirty="0"/>
          </a:p>
        </p:txBody>
      </p:sp>
    </p:spTree>
    <p:extLst>
      <p:ext uri="{BB962C8B-B14F-4D97-AF65-F5344CB8AC3E}">
        <p14:creationId xmlns:p14="http://schemas.microsoft.com/office/powerpoint/2010/main" val="293364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0150" y="693738"/>
            <a:ext cx="4611688" cy="3457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7" y="4381103"/>
            <a:ext cx="5608319" cy="371961"/>
          </a:xfrm>
          <a:prstGeom prst="rect">
            <a:avLst/>
          </a:prstGeom>
        </p:spPr>
        <p:txBody>
          <a:bodyPr lIns="92244" tIns="92244" rIns="92244" bIns="92244" anchor="t" anchorCtr="0">
            <a:spAutoFit/>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01738" y="693738"/>
            <a:ext cx="4608512" cy="3457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a:spLocks noGrp="1"/>
          </p:cNvSpPr>
          <p:nvPr>
            <p:ph type="body" idx="1"/>
          </p:nvPr>
        </p:nvSpPr>
        <p:spPr>
          <a:xfrm>
            <a:off x="701048" y="4381103"/>
            <a:ext cx="5608319" cy="371961"/>
          </a:xfrm>
          <a:prstGeom prst="rect">
            <a:avLst/>
          </a:prstGeom>
        </p:spPr>
        <p:txBody>
          <a:bodyPr lIns="92235" tIns="92235" rIns="92235" bIns="92235" anchor="t" anchorCtr="0">
            <a:spAutoFit/>
          </a:bodyPr>
          <a:lstStyle/>
          <a:p>
            <a:endParaRPr dirty="0"/>
          </a:p>
        </p:txBody>
      </p:sp>
    </p:spTree>
    <p:extLst>
      <p:ext uri="{BB962C8B-B14F-4D97-AF65-F5344CB8AC3E}">
        <p14:creationId xmlns:p14="http://schemas.microsoft.com/office/powerpoint/2010/main" val="223916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14876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extLst>
      <p:ext uri="{BB962C8B-B14F-4D97-AF65-F5344CB8AC3E}">
        <p14:creationId xmlns:p14="http://schemas.microsoft.com/office/powerpoint/2010/main" val="425907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dirty="0" smtClean="0"/>
              <a:t>Click to edit Master title style</a:t>
            </a:r>
            <a:endParaRPr lang="en-US" dirty="0"/>
          </a:p>
        </p:txBody>
      </p:sp>
    </p:spTree>
    <p:extLst>
      <p:ext uri="{BB962C8B-B14F-4D97-AF65-F5344CB8AC3E}">
        <p14:creationId xmlns:p14="http://schemas.microsoft.com/office/powerpoint/2010/main" val="3490259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a:ea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a:ea typeface="Helvetica"/>
                <a:cs typeface="Helvetica"/>
              </a:defRPr>
            </a:lvl1pPr>
            <a:lvl2pPr>
              <a:defRPr>
                <a:latin typeface="Helvetica"/>
                <a:ea typeface="Helvetica"/>
                <a:cs typeface="Helvetica"/>
              </a:defRPr>
            </a:lvl2pPr>
            <a:lvl3pPr>
              <a:defRPr>
                <a:latin typeface="Helvetica"/>
                <a:ea typeface="Helvetica"/>
                <a:cs typeface="Helvetica"/>
              </a:defRPr>
            </a:lvl3pPr>
            <a:lvl4pPr>
              <a:defRPr>
                <a:latin typeface="Helvetica"/>
                <a:ea typeface="Helvetica"/>
                <a:cs typeface="Helvetica"/>
              </a:defRPr>
            </a:lvl4pPr>
            <a:lvl5pPr>
              <a:defRPr>
                <a:latin typeface="Helvetica"/>
                <a:ea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Helvetica"/>
                <a:ea typeface="Helvetica"/>
                <a:cs typeface="Helvetica"/>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Helvetica"/>
                <a:cs typeface="Helvetica"/>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a:ea typeface="Helvetica"/>
                <a:cs typeface="Helvetica"/>
              </a:defRPr>
            </a:lvl1pPr>
          </a:lstStyle>
          <a:p>
            <a:fld id="{92E8B97A-3EC0-49DD-95C6-A3F3DD4C837A}" type="slidenum">
              <a:rPr lang="en-US" smtClean="0"/>
              <a:pPr/>
              <a:t>‹#›</a:t>
            </a:fld>
            <a:endParaRPr lang="en-US" dirty="0"/>
          </a:p>
        </p:txBody>
      </p:sp>
    </p:spTree>
    <p:extLst>
      <p:ext uri="{BB962C8B-B14F-4D97-AF65-F5344CB8AC3E}">
        <p14:creationId xmlns:p14="http://schemas.microsoft.com/office/powerpoint/2010/main" val="233283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551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365290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dirty="0" smtClean="0"/>
              <a:t>Click to edit Master title style</a:t>
            </a:r>
            <a:endParaRPr lang="en-US" dirty="0"/>
          </a:p>
        </p:txBody>
      </p:sp>
    </p:spTree>
    <p:extLst>
      <p:ext uri="{BB962C8B-B14F-4D97-AF65-F5344CB8AC3E}">
        <p14:creationId xmlns:p14="http://schemas.microsoft.com/office/powerpoint/2010/main" val="385257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a:ea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a:ea typeface="Helvetica"/>
                <a:cs typeface="Helvetica"/>
              </a:defRPr>
            </a:lvl1pPr>
            <a:lvl2pPr>
              <a:defRPr>
                <a:latin typeface="Helvetica"/>
                <a:ea typeface="Helvetica"/>
                <a:cs typeface="Helvetica"/>
              </a:defRPr>
            </a:lvl2pPr>
            <a:lvl3pPr>
              <a:defRPr>
                <a:latin typeface="Helvetica"/>
                <a:ea typeface="Helvetica"/>
                <a:cs typeface="Helvetica"/>
              </a:defRPr>
            </a:lvl3pPr>
            <a:lvl4pPr>
              <a:defRPr>
                <a:latin typeface="Helvetica"/>
                <a:ea typeface="Helvetica"/>
                <a:cs typeface="Helvetica"/>
              </a:defRPr>
            </a:lvl4pPr>
            <a:lvl5pPr>
              <a:defRPr>
                <a:latin typeface="Helvetica"/>
                <a:ea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Helvetica"/>
                <a:ea typeface="Helvetica"/>
                <a:cs typeface="Helvetica"/>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Helvetica"/>
                <a:cs typeface="Helvetica"/>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Helvetica"/>
                <a:ea typeface="Helvetica"/>
                <a:cs typeface="Helvetica"/>
              </a:defRPr>
            </a:lvl1pPr>
          </a:lstStyle>
          <a:p>
            <a:fld id="{92E8B97A-3EC0-49DD-95C6-A3F3DD4C837A}" type="slidenum">
              <a:rPr lang="en-US" smtClean="0"/>
              <a:pPr/>
              <a:t>‹#›</a:t>
            </a:fld>
            <a:endParaRPr lang="en-US" dirty="0"/>
          </a:p>
        </p:txBody>
      </p:sp>
    </p:spTree>
    <p:extLst>
      <p:ext uri="{BB962C8B-B14F-4D97-AF65-F5344CB8AC3E}">
        <p14:creationId xmlns:p14="http://schemas.microsoft.com/office/powerpoint/2010/main" val="13751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73272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64" r:id="rId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28700649"/>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5" r:id="rId7"/>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hyperlink" Target="http://www.ncqa.org/ReportCards/HealthPlans/StateofHealthCareQuality/2015TableofContents/Osteoporosis.aspx" TargetMode="Externa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www.ncqa.org/ReportCards/HealthPlans/StateofHealthCareQuality/2015TableofContents/Osteoporosis.aspx" TargetMode="Externa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dh.gov.uk/prod_consum_dh/groups/dh_digitalassets/@dh/@en/@pg/documents/digitalasset/dh_109122.pdf" TargetMode="External"/><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bha.org/fpc/educational-webinars"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hyperlink" Target="http://www.youtube.com/channel/UC7ou3V8s3lauVYTwJOeWvn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channel/UC7ou3V8s3lauVYTwJOeWvng"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medconcert.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hyperlink" Target="http://www.wsj.com/articles/men-are-new-target-for-osteoporosis-treatment-1427125978"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link.springer.com/article/10.1007/s00198-015-3260-5" TargetMode="External"/><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hyperlink" Target="http://www.medconcert.com/FractureQIR/" TargetMode="External"/><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mailto:debbie.zeldow@nbha.org" TargetMode="External"/><Relationship Id="rId7" Type="http://schemas.openxmlformats.org/officeDocument/2006/relationships/hyperlink" Target="http://www.2million2many.org/" TargetMode="External"/><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hyperlink" Target="http://www.fracturepreventioncentral.org/" TargetMode="External"/><Relationship Id="rId5" Type="http://schemas.openxmlformats.org/officeDocument/2006/relationships/hyperlink" Target="http://www.nbha.org/" TargetMode="External"/><Relationship Id="rId4" Type="http://schemas.openxmlformats.org/officeDocument/2006/relationships/hyperlink" Target="mailto:david.lee@nbha.org" TargetMode="External"/><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2"/>
        <p:cNvGrpSpPr/>
        <p:nvPr/>
      </p:nvGrpSpPr>
      <p:grpSpPr>
        <a:xfrm>
          <a:off x="0" y="0"/>
          <a:ext cx="0" cy="0"/>
          <a:chOff x="0" y="0"/>
          <a:chExt cx="0" cy="0"/>
        </a:xfrm>
      </p:grpSpPr>
      <p:sp>
        <p:nvSpPr>
          <p:cNvPr id="24" name="Shape 24"/>
          <p:cNvSpPr>
            <a:spLocks noGrp="1"/>
          </p:cNvSpPr>
          <p:nvPr>
            <p:ph type="subTitle" idx="1"/>
          </p:nvPr>
        </p:nvSpPr>
        <p:spPr>
          <a:xfrm>
            <a:off x="314325" y="1796474"/>
            <a:ext cx="8486775" cy="3400901"/>
          </a:xfrm>
          <a:prstGeom prst="rect">
            <a:avLst/>
          </a:prstGeom>
        </p:spPr>
        <p:txBody>
          <a:bodyPr wrap="square" lIns="91425" tIns="91425" rIns="91425" bIns="91425" anchor="t" anchorCtr="0">
            <a:spAutoFit/>
          </a:bodyPr>
          <a:lstStyle/>
          <a:p>
            <a:endParaRPr lang="en-US" sz="1600" b="1" i="1" dirty="0" smtClean="0">
              <a:solidFill>
                <a:srgbClr val="002060"/>
              </a:solidFill>
              <a:latin typeface="Helvetica" pitchFamily="34" charset="0"/>
              <a:cs typeface="Helvetica" pitchFamily="34" charset="0"/>
            </a:endParaRPr>
          </a:p>
          <a:p>
            <a:r>
              <a:rPr lang="en-US" sz="3600" b="1" i="1" dirty="0" smtClean="0">
                <a:solidFill>
                  <a:srgbClr val="002060"/>
                </a:solidFill>
                <a:latin typeface="Helvetica" pitchFamily="34" charset="0"/>
                <a:cs typeface="Helvetica" pitchFamily="34" charset="0"/>
              </a:rPr>
              <a:t>Fracture Liaison Service</a:t>
            </a:r>
          </a:p>
          <a:p>
            <a:r>
              <a:rPr lang="en-US" sz="3600" b="1" i="1" dirty="0" smtClean="0">
                <a:solidFill>
                  <a:srgbClr val="002060"/>
                </a:solidFill>
                <a:latin typeface="Helvetica" pitchFamily="34" charset="0"/>
                <a:cs typeface="Helvetica" pitchFamily="34" charset="0"/>
              </a:rPr>
              <a:t>Fracture Prevention Program</a:t>
            </a:r>
          </a:p>
          <a:p>
            <a:r>
              <a:rPr lang="en-US" sz="3600" b="1" i="1" dirty="0" smtClean="0">
                <a:solidFill>
                  <a:srgbClr val="002060"/>
                </a:solidFill>
                <a:latin typeface="Helvetica" pitchFamily="34" charset="0"/>
                <a:cs typeface="Helvetica" pitchFamily="34" charset="0"/>
              </a:rPr>
              <a:t>Business Case/</a:t>
            </a:r>
          </a:p>
          <a:p>
            <a:r>
              <a:rPr lang="en-US" sz="3600" b="1" i="1" dirty="0" smtClean="0">
                <a:solidFill>
                  <a:srgbClr val="002060"/>
                </a:solidFill>
                <a:latin typeface="Helvetica" pitchFamily="34" charset="0"/>
                <a:cs typeface="Helvetica" pitchFamily="34" charset="0"/>
              </a:rPr>
              <a:t>Quality Measure Slides</a:t>
            </a:r>
            <a:endParaRPr lang="en-US" sz="3600" i="1" dirty="0">
              <a:solidFill>
                <a:srgbClr val="002060"/>
              </a:solidFill>
              <a:latin typeface="Helvetica" pitchFamily="34" charset="0"/>
              <a:cs typeface="Helvetica" pitchFamily="34" charset="0"/>
            </a:endParaRPr>
          </a:p>
          <a:p>
            <a:endParaRPr lang="en" sz="1200" b="1" i="1" kern="1200" spc="-60" dirty="0" smtClean="0">
              <a:solidFill>
                <a:schemeClr val="accent1">
                  <a:lumMod val="75000"/>
                </a:schemeClr>
              </a:solidFill>
            </a:endParaRPr>
          </a:p>
          <a:p>
            <a:endParaRPr lang="en" sz="1000" b="1" i="1" kern="1200" spc="-60" dirty="0" smtClean="0">
              <a:solidFill>
                <a:schemeClr val="accent1">
                  <a:lumMod val="75000"/>
                </a:schemeClr>
              </a:solidFill>
            </a:endParaRPr>
          </a:p>
          <a:p>
            <a:r>
              <a:rPr lang="en-US" sz="2700" b="1" i="1" kern="1200" spc="-60" smtClean="0">
                <a:solidFill>
                  <a:srgbClr val="FF6911"/>
                </a:solidFill>
              </a:rPr>
              <a:t>October 2015</a:t>
            </a:r>
            <a:endParaRPr lang="en" sz="2700" b="1" i="1" kern="1200" spc="-60" dirty="0" smtClean="0">
              <a:solidFill>
                <a:srgbClr val="FF691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925" y="5470581"/>
            <a:ext cx="8384067" cy="106495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8760" y="449202"/>
            <a:ext cx="6265863" cy="1303014"/>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241300" y="2035694"/>
            <a:ext cx="8674100" cy="1354187"/>
          </a:xfrm>
          <a:prstGeom prst="rect">
            <a:avLst/>
          </a:prstGeom>
        </p:spPr>
        <p:txBody>
          <a:bodyPr wrap="square" lIns="91425" tIns="91425" rIns="91425" bIns="91425" anchor="b" anchorCtr="0">
            <a:spAutoFit/>
          </a:bodyPr>
          <a:lstStyle/>
          <a:p>
            <a:pPr algn="ctr"/>
            <a:r>
              <a:rPr lang="en-US" sz="3800" i="1" dirty="0" smtClean="0">
                <a:solidFill>
                  <a:srgbClr val="FF6911"/>
                </a:solidFill>
                <a:latin typeface="Helvetica" pitchFamily="34" charset="0"/>
                <a:cs typeface="Helvetica" pitchFamily="34" charset="0"/>
              </a:rPr>
              <a:t>Osteoporosis and Fracture-Related</a:t>
            </a:r>
            <a:br>
              <a:rPr lang="en-US" sz="3800" i="1" dirty="0" smtClean="0">
                <a:solidFill>
                  <a:srgbClr val="FF6911"/>
                </a:solidFill>
                <a:latin typeface="Helvetica" pitchFamily="34" charset="0"/>
                <a:cs typeface="Helvetica" pitchFamily="34" charset="0"/>
              </a:rPr>
            </a:br>
            <a:r>
              <a:rPr lang="en-US" sz="3800" i="1" dirty="0" smtClean="0">
                <a:solidFill>
                  <a:srgbClr val="FF6911"/>
                </a:solidFill>
                <a:latin typeface="Helvetica" pitchFamily="34" charset="0"/>
                <a:cs typeface="Helvetica" pitchFamily="34" charset="0"/>
              </a:rPr>
              <a:t>Quality Measures</a:t>
            </a:r>
            <a:endParaRPr lang="en" sz="3800" i="1" kern="1200" spc="-100" dirty="0">
              <a:solidFill>
                <a:srgbClr val="FF6911"/>
              </a:solidFill>
              <a:latin typeface="Helvetica" pitchFamily="34" charset="0"/>
              <a:cs typeface="Helvetica" pitchFamily="34" charset="0"/>
            </a:endParaRPr>
          </a:p>
        </p:txBody>
      </p:sp>
      <p:sp>
        <p:nvSpPr>
          <p:cNvPr id="7" name="Shape 32"/>
          <p:cNvSpPr/>
          <p:nvPr/>
        </p:nvSpPr>
        <p:spPr>
          <a:xfrm>
            <a:off x="4093956"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403346510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idx="4294967295"/>
          </p:nvPr>
        </p:nvSpPr>
        <p:spPr>
          <a:xfrm>
            <a:off x="64963" y="652594"/>
            <a:ext cx="8977437" cy="749117"/>
          </a:xfrm>
        </p:spPr>
        <p:txBody>
          <a:bodyPr/>
          <a:lstStyle/>
          <a:p>
            <a:pPr algn="ctr" eaLnBrk="1" hangingPunct="1"/>
            <a:r>
              <a:rPr lang="en-US" sz="2800" b="1" i="1" dirty="0" smtClean="0">
                <a:solidFill>
                  <a:srgbClr val="FF6911"/>
                </a:solidFill>
                <a:latin typeface="Arial" charset="0"/>
                <a:cs typeface="Arial" charset="0"/>
              </a:rPr>
              <a:t>NCQA HEDIS Osteoporosis Quality Measures (1)</a:t>
            </a:r>
            <a:endParaRPr lang="en-US" sz="2800" b="1" i="1" dirty="0">
              <a:solidFill>
                <a:srgbClr val="FF6911"/>
              </a:solidFill>
              <a:latin typeface="Arial" charset="0"/>
              <a:cs typeface="Arial" charset="0"/>
            </a:endParaRPr>
          </a:p>
        </p:txBody>
      </p:sp>
      <p:sp>
        <p:nvSpPr>
          <p:cNvPr id="56323" name="Rectangle 3"/>
          <p:cNvSpPr>
            <a:spLocks noGrp="1" noChangeArrowheads="1"/>
          </p:cNvSpPr>
          <p:nvPr>
            <p:ph type="body" idx="4294967295"/>
          </p:nvPr>
        </p:nvSpPr>
        <p:spPr>
          <a:xfrm>
            <a:off x="158748" y="1501491"/>
            <a:ext cx="8623300" cy="5247198"/>
          </a:xfrm>
        </p:spPr>
        <p:txBody>
          <a:bodyPr/>
          <a:lstStyle/>
          <a:p>
            <a:pPr marL="0" indent="0" eaLnBrk="0" fontAlgn="base" hangingPunct="0">
              <a:spcBef>
                <a:spcPts val="0"/>
              </a:spcBef>
              <a:buNone/>
            </a:pPr>
            <a:r>
              <a:rPr lang="en-US" sz="2400" b="1" i="1" dirty="0">
                <a:solidFill>
                  <a:schemeClr val="tx1"/>
                </a:solidFill>
                <a:latin typeface="+mn-lt"/>
                <a:cs typeface="Helvetica" pitchFamily="34" charset="0"/>
              </a:rPr>
              <a:t>Osteoporosis management in women who had a </a:t>
            </a:r>
            <a:r>
              <a:rPr lang="en-US" sz="2400" b="1" i="1" dirty="0" smtClean="0">
                <a:solidFill>
                  <a:schemeClr val="tx1"/>
                </a:solidFill>
                <a:latin typeface="+mn-lt"/>
                <a:cs typeface="Helvetica" pitchFamily="34" charset="0"/>
              </a:rPr>
              <a:t>fracture</a:t>
            </a:r>
          </a:p>
          <a:p>
            <a:pPr marL="0" indent="0" eaLnBrk="0" fontAlgn="base" hangingPunct="0">
              <a:spcBef>
                <a:spcPts val="0"/>
              </a:spcBef>
              <a:spcAft>
                <a:spcPts val="600"/>
              </a:spcAft>
              <a:buNone/>
            </a:pPr>
            <a:r>
              <a:rPr lang="en-US" sz="2000" b="1" i="1" dirty="0" smtClean="0">
                <a:solidFill>
                  <a:schemeClr val="tx1"/>
                </a:solidFill>
                <a:latin typeface="+mn-lt"/>
                <a:cs typeface="Helvetica" pitchFamily="34" charset="0"/>
              </a:rPr>
              <a:t>(</a:t>
            </a:r>
            <a:r>
              <a:rPr lang="en-US" sz="2000" b="1" i="1" u="sng" dirty="0" smtClean="0">
                <a:solidFill>
                  <a:schemeClr val="tx1"/>
                </a:solidFill>
                <a:latin typeface="+mn-lt"/>
                <a:cs typeface="Helvetica" pitchFamily="34" charset="0"/>
              </a:rPr>
              <a:t>1 of 53 Medicare Advantage Five Star measures</a:t>
            </a:r>
            <a:r>
              <a:rPr lang="en-US" sz="2000" b="1" i="1" dirty="0" smtClean="0">
                <a:solidFill>
                  <a:schemeClr val="tx1"/>
                </a:solidFill>
                <a:latin typeface="+mn-lt"/>
                <a:cs typeface="Helvetica" pitchFamily="34" charset="0"/>
              </a:rPr>
              <a:t>)</a:t>
            </a:r>
          </a:p>
          <a:p>
            <a:pPr eaLnBrk="0" fontAlgn="base" hangingPunct="0">
              <a:spcBef>
                <a:spcPts val="0"/>
              </a:spcBef>
            </a:pPr>
            <a:r>
              <a:rPr lang="en-US" sz="2000" dirty="0" smtClean="0">
                <a:latin typeface="+mn-lt"/>
                <a:cs typeface="Helvetica" pitchFamily="34" charset="0"/>
              </a:rPr>
              <a:t>Assesses </a:t>
            </a:r>
            <a:r>
              <a:rPr lang="en-US" sz="2000" dirty="0">
                <a:latin typeface="+mn-lt"/>
                <a:cs typeface="Helvetica" pitchFamily="34" charset="0"/>
              </a:rPr>
              <a:t>whether women </a:t>
            </a:r>
            <a:r>
              <a:rPr lang="en-US" sz="2000" dirty="0" smtClean="0">
                <a:latin typeface="+mn-lt"/>
                <a:cs typeface="Helvetica" pitchFamily="34" charset="0"/>
              </a:rPr>
              <a:t>age 65-85 </a:t>
            </a:r>
            <a:r>
              <a:rPr lang="en-US" sz="2000" dirty="0">
                <a:latin typeface="+mn-lt"/>
                <a:cs typeface="Helvetica" pitchFamily="34" charset="0"/>
              </a:rPr>
              <a:t>who </a:t>
            </a:r>
            <a:r>
              <a:rPr lang="en-US" sz="2000" dirty="0" smtClean="0">
                <a:latin typeface="+mn-lt"/>
                <a:cs typeface="Helvetica" pitchFamily="34" charset="0"/>
              </a:rPr>
              <a:t>suffered a fracture and who had, </a:t>
            </a:r>
            <a:r>
              <a:rPr lang="en-US" sz="2000" dirty="0">
                <a:latin typeface="+mn-lt"/>
                <a:cs typeface="Helvetica" pitchFamily="34" charset="0"/>
              </a:rPr>
              <a:t>within 6</a:t>
            </a:r>
            <a:r>
              <a:rPr lang="en-US" sz="2000" dirty="0" smtClean="0">
                <a:latin typeface="+mn-lt"/>
                <a:cs typeface="Helvetica" pitchFamily="34" charset="0"/>
              </a:rPr>
              <a:t> months </a:t>
            </a:r>
            <a:r>
              <a:rPr lang="en-US" sz="2000" dirty="0">
                <a:latin typeface="+mn-lt"/>
                <a:cs typeface="Helvetica" pitchFamily="34" charset="0"/>
              </a:rPr>
              <a:t>of the </a:t>
            </a:r>
            <a:r>
              <a:rPr lang="en-US" sz="2000" dirty="0" smtClean="0">
                <a:latin typeface="+mn-lt"/>
                <a:cs typeface="Helvetica" pitchFamily="34" charset="0"/>
              </a:rPr>
              <a:t>fracture:</a:t>
            </a:r>
          </a:p>
          <a:p>
            <a:pPr lvl="1" eaLnBrk="0" fontAlgn="base" hangingPunct="0"/>
            <a:r>
              <a:rPr lang="en-US" sz="1800" dirty="0" smtClean="0">
                <a:latin typeface="+mn-lt"/>
                <a:cs typeface="Helvetica" pitchFamily="34" charset="0"/>
              </a:rPr>
              <a:t>a </a:t>
            </a:r>
            <a:r>
              <a:rPr lang="en-US" sz="1800" dirty="0">
                <a:latin typeface="+mn-lt"/>
                <a:cs typeface="Helvetica" pitchFamily="34" charset="0"/>
              </a:rPr>
              <a:t>bone </a:t>
            </a:r>
            <a:r>
              <a:rPr lang="en-US" sz="1800" dirty="0" smtClean="0">
                <a:latin typeface="+mn-lt"/>
                <a:cs typeface="Helvetica" pitchFamily="34" charset="0"/>
              </a:rPr>
              <a:t>mineral density </a:t>
            </a:r>
            <a:r>
              <a:rPr lang="en-US" sz="1800" dirty="0">
                <a:latin typeface="+mn-lt"/>
                <a:cs typeface="Helvetica" pitchFamily="34" charset="0"/>
              </a:rPr>
              <a:t>test </a:t>
            </a:r>
            <a:r>
              <a:rPr lang="en-US" sz="1800" b="1" u="sng" dirty="0" smtClean="0">
                <a:latin typeface="+mn-lt"/>
                <a:cs typeface="Helvetica" pitchFamily="34" charset="0"/>
              </a:rPr>
              <a:t>or </a:t>
            </a:r>
          </a:p>
          <a:p>
            <a:pPr lvl="1" eaLnBrk="0" fontAlgn="base" hangingPunct="0"/>
            <a:r>
              <a:rPr lang="en-US" sz="1800" dirty="0" smtClean="0">
                <a:latin typeface="+mn-lt"/>
                <a:cs typeface="Helvetica" pitchFamily="34" charset="0"/>
              </a:rPr>
              <a:t>A prescription for a drug to treat osteoporosis</a:t>
            </a:r>
          </a:p>
          <a:p>
            <a:pPr eaLnBrk="0" fontAlgn="base" hangingPunct="0"/>
            <a:r>
              <a:rPr lang="en-US" sz="2000" b="1" u="sng" dirty="0" smtClean="0">
                <a:latin typeface="+mn-lt"/>
                <a:cs typeface="Helvetica" pitchFamily="34" charset="0"/>
              </a:rPr>
              <a:t>Secondary</a:t>
            </a:r>
            <a:r>
              <a:rPr lang="en-US" sz="2000" dirty="0" smtClean="0">
                <a:latin typeface="+mn-lt"/>
                <a:cs typeface="Helvetica" pitchFamily="34" charset="0"/>
              </a:rPr>
              <a:t> fracture prevention measure</a:t>
            </a:r>
          </a:p>
          <a:p>
            <a:pPr eaLnBrk="0" fontAlgn="base" hangingPunct="0"/>
            <a:r>
              <a:rPr lang="en-US" sz="2000" dirty="0" smtClean="0">
                <a:latin typeface="+mn-lt"/>
                <a:cs typeface="Helvetica" pitchFamily="34" charset="0"/>
              </a:rPr>
              <a:t>2014 health plan measure performance</a:t>
            </a:r>
            <a:r>
              <a:rPr lang="en-US" sz="2000" b="1" dirty="0" smtClean="0">
                <a:latin typeface="+mn-lt"/>
                <a:cs typeface="Helvetica" pitchFamily="34" charset="0"/>
              </a:rPr>
              <a:t>*</a:t>
            </a:r>
            <a:endParaRPr lang="en-US" sz="2000" dirty="0">
              <a:latin typeface="+mn-lt"/>
              <a:cs typeface="Helvetica" pitchFamily="34" charset="0"/>
            </a:endParaRPr>
          </a:p>
          <a:p>
            <a:pPr marL="0" indent="0" eaLnBrk="0" fontAlgn="base" hangingPunct="0">
              <a:buNone/>
            </a:pPr>
            <a:r>
              <a:rPr lang="en-US" sz="2000" dirty="0" smtClean="0">
                <a:solidFill>
                  <a:srgbClr val="FF6911"/>
                </a:solidFill>
                <a:latin typeface="+mn-lt"/>
                <a:cs typeface="Helvetica" pitchFamily="34" charset="0"/>
              </a:rPr>
              <a:t>     (</a:t>
            </a:r>
            <a:r>
              <a:rPr lang="en-US" sz="2000" u="sng" dirty="0" smtClean="0">
                <a:solidFill>
                  <a:srgbClr val="FF6911"/>
                </a:solidFill>
                <a:latin typeface="+mn-lt"/>
                <a:cs typeface="Helvetica" pitchFamily="34" charset="0"/>
              </a:rPr>
              <a:t>~</a:t>
            </a:r>
            <a:r>
              <a:rPr lang="en-US" sz="2000" b="1" u="sng" dirty="0">
                <a:solidFill>
                  <a:srgbClr val="FF6911"/>
                </a:solidFill>
                <a:latin typeface="+mn-lt"/>
                <a:cs typeface="Helvetica" pitchFamily="34" charset="0"/>
              </a:rPr>
              <a:t>7</a:t>
            </a:r>
            <a:r>
              <a:rPr lang="en-US" sz="2000" b="1" u="sng" dirty="0" smtClean="0">
                <a:solidFill>
                  <a:srgbClr val="FF6911"/>
                </a:solidFill>
                <a:latin typeface="+mn-lt"/>
                <a:cs typeface="Helvetica" pitchFamily="34" charset="0"/>
              </a:rPr>
              <a:t>0% care gap</a:t>
            </a:r>
            <a:r>
              <a:rPr lang="en-US" sz="2000" dirty="0" smtClean="0">
                <a:latin typeface="+mn-lt"/>
                <a:cs typeface="Helvetica" pitchFamily="34" charset="0"/>
              </a:rPr>
              <a:t>):</a:t>
            </a:r>
          </a:p>
          <a:p>
            <a:pPr lvl="1" eaLnBrk="0" fontAlgn="base" hangingPunct="0"/>
            <a:r>
              <a:rPr lang="en-US" sz="1800" b="1" dirty="0" smtClean="0">
                <a:latin typeface="+mn-lt"/>
                <a:cs typeface="Helvetica" pitchFamily="34" charset="0"/>
              </a:rPr>
              <a:t>30.2%</a:t>
            </a:r>
            <a:r>
              <a:rPr lang="en-US" sz="1800" dirty="0" smtClean="0">
                <a:latin typeface="+mn-lt"/>
                <a:cs typeface="Helvetica" pitchFamily="34" charset="0"/>
              </a:rPr>
              <a:t> (Medicare PPOs)</a:t>
            </a:r>
          </a:p>
          <a:p>
            <a:pPr lvl="1" eaLnBrk="0" fontAlgn="base" hangingPunct="0"/>
            <a:r>
              <a:rPr lang="en-US" sz="1800" b="1" dirty="0" smtClean="0">
                <a:latin typeface="+mn-lt"/>
                <a:cs typeface="Helvetica" pitchFamily="34" charset="0"/>
              </a:rPr>
              <a:t>38.1%</a:t>
            </a:r>
            <a:r>
              <a:rPr lang="en-US" sz="1800" dirty="0" smtClean="0">
                <a:latin typeface="+mn-lt"/>
                <a:cs typeface="Helvetica" pitchFamily="34" charset="0"/>
              </a:rPr>
              <a:t> (Medicare HMOs)</a:t>
            </a:r>
          </a:p>
        </p:txBody>
      </p:sp>
      <p:sp>
        <p:nvSpPr>
          <p:cNvPr id="5" name="Shape 32"/>
          <p:cNvSpPr/>
          <p:nvPr/>
        </p:nvSpPr>
        <p:spPr>
          <a:xfrm>
            <a:off x="4093956" y="334880"/>
            <a:ext cx="1156112" cy="317714"/>
          </a:xfrm>
          <a:prstGeom prst="rect">
            <a:avLst/>
          </a:prstGeom>
          <a:blipFill>
            <a:blip r:embed="rId3"/>
            <a:stretch>
              <a:fillRect/>
            </a:stretch>
          </a:blipFill>
        </p:spPr>
      </p:sp>
      <p:pic>
        <p:nvPicPr>
          <p:cNvPr id="2052" name="Picture 4" descr="http://www.ncqa.org/portals/0/Report%20Cards/SOHC_2015/4osteoporosis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797460"/>
            <a:ext cx="3327400" cy="36663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5300" y="6202152"/>
            <a:ext cx="4602368" cy="523220"/>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hlinkClick r:id="rId5"/>
              </a:rPr>
              <a:t>www.ncqa.org/ReportCards/HealthPlans/StateofHealthCareQuality/2015TableofContents/Osteoporosis.aspx</a:t>
            </a:r>
            <a:r>
              <a:rPr lang="en-US" dirty="0" smtClean="0">
                <a:latin typeface="Helvetica" panose="020B0604020202020204" pitchFamily="34" charset="0"/>
                <a:cs typeface="Helvetica" panose="020B0604020202020204" pitchFamily="34" charset="0"/>
              </a:rPr>
              <a:t> </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73350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idx="4294967295"/>
          </p:nvPr>
        </p:nvSpPr>
        <p:spPr>
          <a:xfrm>
            <a:off x="153863" y="669492"/>
            <a:ext cx="8818685" cy="749117"/>
          </a:xfrm>
        </p:spPr>
        <p:txBody>
          <a:bodyPr/>
          <a:lstStyle/>
          <a:p>
            <a:pPr algn="ctr" eaLnBrk="1" hangingPunct="1"/>
            <a:r>
              <a:rPr lang="en-US" sz="2800" b="1" i="1" dirty="0" smtClean="0">
                <a:solidFill>
                  <a:srgbClr val="FF6911"/>
                </a:solidFill>
                <a:latin typeface="Arial" charset="0"/>
                <a:cs typeface="Arial" charset="0"/>
              </a:rPr>
              <a:t>NCQA HEDIS Osteoporosis Quality Measures (2)</a:t>
            </a:r>
            <a:endParaRPr lang="en-US" sz="2800" b="1" i="1" dirty="0">
              <a:solidFill>
                <a:srgbClr val="FF6911"/>
              </a:solidFill>
              <a:latin typeface="Arial" charset="0"/>
              <a:cs typeface="Arial" charset="0"/>
            </a:endParaRPr>
          </a:p>
        </p:txBody>
      </p:sp>
      <p:sp>
        <p:nvSpPr>
          <p:cNvPr id="56323" name="Rectangle 3"/>
          <p:cNvSpPr>
            <a:spLocks noGrp="1" noChangeArrowheads="1"/>
          </p:cNvSpPr>
          <p:nvPr>
            <p:ph type="body" idx="4294967295"/>
          </p:nvPr>
        </p:nvSpPr>
        <p:spPr>
          <a:xfrm>
            <a:off x="260348" y="1660883"/>
            <a:ext cx="8623300" cy="4867890"/>
          </a:xfrm>
        </p:spPr>
        <p:txBody>
          <a:bodyPr/>
          <a:lstStyle/>
          <a:p>
            <a:pPr marL="0" indent="0" eaLnBrk="0" fontAlgn="base" hangingPunct="0">
              <a:buNone/>
            </a:pPr>
            <a:r>
              <a:rPr lang="en-US" sz="2400" b="1" i="1" dirty="0">
                <a:solidFill>
                  <a:schemeClr val="tx1"/>
                </a:solidFill>
                <a:latin typeface="Helvetica" pitchFamily="34" charset="0"/>
                <a:cs typeface="Helvetica" pitchFamily="34" charset="0"/>
              </a:rPr>
              <a:t>Osteoporosis </a:t>
            </a:r>
            <a:r>
              <a:rPr lang="en-US" sz="2400" b="1" i="1" dirty="0" smtClean="0">
                <a:solidFill>
                  <a:schemeClr val="tx1"/>
                </a:solidFill>
                <a:latin typeface="Helvetica" pitchFamily="34" charset="0"/>
                <a:cs typeface="Helvetica" pitchFamily="34" charset="0"/>
              </a:rPr>
              <a:t>testing in older women</a:t>
            </a:r>
          </a:p>
          <a:p>
            <a:pPr eaLnBrk="0" fontAlgn="base" hangingPunct="0"/>
            <a:r>
              <a:rPr lang="en-US" sz="2000" dirty="0" smtClean="0"/>
              <a:t>A survey-based measure that assesses </a:t>
            </a:r>
            <a:r>
              <a:rPr lang="en-US" sz="2000" dirty="0"/>
              <a:t>the percentage of </a:t>
            </a:r>
            <a:r>
              <a:rPr lang="en-US" sz="2000" dirty="0" smtClean="0"/>
              <a:t>women </a:t>
            </a:r>
            <a:r>
              <a:rPr lang="en-US" sz="2000" dirty="0"/>
              <a:t>age </a:t>
            </a:r>
            <a:r>
              <a:rPr lang="en-US" sz="2000" dirty="0" smtClean="0"/>
              <a:t>65-85 </a:t>
            </a:r>
            <a:r>
              <a:rPr lang="en-US" sz="2000" dirty="0"/>
              <a:t>who </a:t>
            </a:r>
            <a:r>
              <a:rPr lang="en-US" sz="2000" b="1" dirty="0"/>
              <a:t>report </a:t>
            </a:r>
            <a:r>
              <a:rPr lang="en-US" sz="2000" b="1" dirty="0" smtClean="0"/>
              <a:t>ever </a:t>
            </a:r>
            <a:r>
              <a:rPr lang="en-US" sz="2000" b="1" dirty="0"/>
              <a:t>having received a bone density test to check for osteoporosis </a:t>
            </a:r>
            <a:endParaRPr lang="en-US" sz="2000" b="1" dirty="0" smtClean="0"/>
          </a:p>
          <a:p>
            <a:pPr eaLnBrk="0" fontAlgn="base" hangingPunct="0"/>
            <a:r>
              <a:rPr lang="en-US" sz="2000" b="1" u="sng" dirty="0">
                <a:latin typeface="Helvetica" pitchFamily="34" charset="0"/>
                <a:cs typeface="Helvetica" pitchFamily="34" charset="0"/>
              </a:rPr>
              <a:t>Primary</a:t>
            </a:r>
            <a:r>
              <a:rPr lang="en-US" sz="2000" dirty="0">
                <a:latin typeface="Helvetica" pitchFamily="34" charset="0"/>
                <a:cs typeface="Helvetica" pitchFamily="34" charset="0"/>
              </a:rPr>
              <a:t> fracture prevention measure</a:t>
            </a:r>
          </a:p>
          <a:p>
            <a:pPr eaLnBrk="0" fontAlgn="base" hangingPunct="0"/>
            <a:r>
              <a:rPr lang="en-US" sz="2000" dirty="0" smtClean="0">
                <a:latin typeface="Helvetica" pitchFamily="34" charset="0"/>
                <a:cs typeface="Helvetica" pitchFamily="34" charset="0"/>
              </a:rPr>
              <a:t>2014 health plan measure adherence*:</a:t>
            </a:r>
          </a:p>
          <a:p>
            <a:pPr lvl="1" eaLnBrk="0" fontAlgn="base" hangingPunct="0"/>
            <a:r>
              <a:rPr lang="en-US" sz="1800" b="1" dirty="0" smtClean="0">
                <a:latin typeface="Helvetica" pitchFamily="34" charset="0"/>
                <a:cs typeface="Helvetica" pitchFamily="34" charset="0"/>
              </a:rPr>
              <a:t>78.5%</a:t>
            </a:r>
            <a:r>
              <a:rPr lang="en-US" sz="1800" dirty="0" smtClean="0">
                <a:latin typeface="Helvetica" pitchFamily="34" charset="0"/>
                <a:cs typeface="Helvetica" pitchFamily="34" charset="0"/>
              </a:rPr>
              <a:t> (Medicare PPOs)</a:t>
            </a:r>
          </a:p>
          <a:p>
            <a:pPr lvl="1" eaLnBrk="0" fontAlgn="base" hangingPunct="0"/>
            <a:r>
              <a:rPr lang="en-US" sz="1800" b="1" dirty="0" smtClean="0">
                <a:latin typeface="Helvetica" pitchFamily="34" charset="0"/>
                <a:cs typeface="Helvetica" pitchFamily="34" charset="0"/>
              </a:rPr>
              <a:t>74.2%</a:t>
            </a:r>
            <a:r>
              <a:rPr lang="en-US" sz="1800" dirty="0" smtClean="0">
                <a:latin typeface="Helvetica" pitchFamily="34" charset="0"/>
                <a:cs typeface="Helvetica" pitchFamily="34" charset="0"/>
              </a:rPr>
              <a:t> (Medicare HMOs)</a:t>
            </a:r>
          </a:p>
          <a:p>
            <a:pPr lvl="1" eaLnBrk="0" fontAlgn="base" hangingPunct="0"/>
            <a:endParaRPr lang="en-US" sz="1800" dirty="0" smtClean="0">
              <a:latin typeface="Helvetica" pitchFamily="34" charset="0"/>
              <a:cs typeface="Helvetica" pitchFamily="34" charset="0"/>
            </a:endParaRPr>
          </a:p>
          <a:p>
            <a:pPr lvl="1" eaLnBrk="0" fontAlgn="base" hangingPunct="0"/>
            <a:endParaRPr lang="en-US" sz="1800" dirty="0">
              <a:latin typeface="Helvetica" pitchFamily="34" charset="0"/>
              <a:cs typeface="Helvetica" pitchFamily="34" charset="0"/>
            </a:endParaRPr>
          </a:p>
          <a:p>
            <a:pPr lvl="1" eaLnBrk="0" fontAlgn="base" hangingPunct="0"/>
            <a:endParaRPr lang="en-US" sz="1600" b="1" u="sng" dirty="0">
              <a:latin typeface="Helvetica" pitchFamily="34" charset="0"/>
              <a:cs typeface="Helvetica" pitchFamily="34" charset="0"/>
            </a:endParaRPr>
          </a:p>
          <a:p>
            <a:pPr marL="457200" lvl="1" indent="0" eaLnBrk="0" fontAlgn="base" hangingPunct="0">
              <a:buNone/>
            </a:pPr>
            <a:endParaRPr lang="en-US" sz="2000" dirty="0">
              <a:latin typeface="Helvetica" pitchFamily="34" charset="0"/>
              <a:cs typeface="Helvetica" pitchFamily="34" charset="0"/>
            </a:endParaRPr>
          </a:p>
          <a:p>
            <a:pPr marL="457200" lvl="1" indent="0" eaLnBrk="0" fontAlgn="base" hangingPunct="0">
              <a:buNone/>
            </a:pPr>
            <a:endParaRPr lang="en-US" sz="1600" dirty="0">
              <a:latin typeface="Helvetica" pitchFamily="34" charset="0"/>
              <a:cs typeface="Helvetica" pitchFamily="34" charset="0"/>
            </a:endParaRPr>
          </a:p>
        </p:txBody>
      </p:sp>
      <p:sp>
        <p:nvSpPr>
          <p:cNvPr id="5" name="Shape 32"/>
          <p:cNvSpPr/>
          <p:nvPr/>
        </p:nvSpPr>
        <p:spPr>
          <a:xfrm>
            <a:off x="4093956" y="334880"/>
            <a:ext cx="1156112" cy="317714"/>
          </a:xfrm>
          <a:prstGeom prst="rect">
            <a:avLst/>
          </a:prstGeom>
          <a:blipFill>
            <a:blip r:embed="rId3"/>
            <a:stretch>
              <a:fillRect/>
            </a:stretch>
          </a:blipFill>
        </p:spPr>
      </p:sp>
      <p:pic>
        <p:nvPicPr>
          <p:cNvPr id="6" name="Picture 2" descr="http://www.ncqa.org/portals/0/Report%20Cards/SOHC_2015/4osteoporosi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0068" y="2885202"/>
            <a:ext cx="3410810" cy="38213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8300" y="5678932"/>
            <a:ext cx="4602368" cy="523220"/>
          </a:xfrm>
          <a:prstGeom prst="rect">
            <a:avLst/>
          </a:prstGeom>
          <a:noFill/>
        </p:spPr>
        <p:txBody>
          <a:bodyPr wrap="square" rtlCol="0">
            <a:spAutoFit/>
          </a:bodyPr>
          <a:lstStyle/>
          <a:p>
            <a:r>
              <a:rPr lang="en-US" dirty="0" smtClean="0">
                <a:latin typeface="Helvetica" panose="020B0604020202020204" pitchFamily="34" charset="0"/>
                <a:cs typeface="Helvetica" panose="020B0604020202020204" pitchFamily="34" charset="0"/>
                <a:hlinkClick r:id="rId5"/>
              </a:rPr>
              <a:t>www.ncqa.org/ReportCards/HealthPlans/StateofHealthCareQuality/2015TableofContents/Osteoporosis.aspx</a:t>
            </a:r>
            <a:r>
              <a:rPr lang="en-US" dirty="0" smtClean="0">
                <a:latin typeface="Helvetica" panose="020B0604020202020204" pitchFamily="34" charset="0"/>
                <a:cs typeface="Helvetica" panose="020B0604020202020204" pitchFamily="34" charset="0"/>
              </a:rPr>
              <a:t> </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21348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479345" y="543736"/>
            <a:ext cx="8407278" cy="923299"/>
          </a:xfrm>
          <a:prstGeom prst="rect">
            <a:avLst/>
          </a:prstGeom>
        </p:spPr>
        <p:txBody>
          <a:bodyPr wrap="square" lIns="91425" tIns="91425" rIns="91425" bIns="91425" anchor="b" anchorCtr="0">
            <a:spAutoFit/>
          </a:bodyPr>
          <a:lstStyle/>
          <a:p>
            <a:pPr algn="ctr"/>
            <a:r>
              <a:rPr lang="en-US" sz="2400" i="1" dirty="0" smtClean="0">
                <a:solidFill>
                  <a:srgbClr val="FF6911"/>
                </a:solidFill>
                <a:latin typeface="Helvetica" pitchFamily="34" charset="0"/>
                <a:cs typeface="Helvetica" pitchFamily="34" charset="0"/>
              </a:rPr>
              <a:t>Osteoporosis Care Lags </a:t>
            </a:r>
            <a:r>
              <a:rPr lang="en-US" sz="2400" i="1" u="sng" dirty="0" smtClean="0">
                <a:solidFill>
                  <a:srgbClr val="FF6911"/>
                </a:solidFill>
                <a:latin typeface="Helvetica" pitchFamily="34" charset="0"/>
                <a:cs typeface="Helvetica" pitchFamily="34" charset="0"/>
              </a:rPr>
              <a:t>FAR BEHIND</a:t>
            </a:r>
            <a:r>
              <a:rPr lang="en-US" sz="2400" i="1" dirty="0" smtClean="0">
                <a:solidFill>
                  <a:srgbClr val="FF6911"/>
                </a:solidFill>
                <a:latin typeface="Helvetica" pitchFamily="34" charset="0"/>
                <a:cs typeface="Helvetica" pitchFamily="34" charset="0"/>
              </a:rPr>
              <a:t> Other Major Diseases/Conditions (2013 HEDIS HMO data)</a:t>
            </a:r>
            <a:endParaRPr lang="en" sz="2400" i="1" kern="1200" spc="-100" dirty="0">
              <a:solidFill>
                <a:srgbClr val="FF6911"/>
              </a:solidFill>
              <a:latin typeface="Helvetica"/>
              <a:cs typeface="Helvetica"/>
            </a:endParaRPr>
          </a:p>
        </p:txBody>
      </p:sp>
      <p:sp>
        <p:nvSpPr>
          <p:cNvPr id="10" name="Rectangle 3"/>
          <p:cNvSpPr>
            <a:spLocks noGrp="1" noChangeArrowheads="1"/>
          </p:cNvSpPr>
          <p:nvPr>
            <p:ph type="body" idx="4294967295"/>
          </p:nvPr>
        </p:nvSpPr>
        <p:spPr>
          <a:xfrm>
            <a:off x="828941" y="6332402"/>
            <a:ext cx="7672398" cy="508271"/>
          </a:xfrm>
        </p:spPr>
        <p:txBody>
          <a:bodyPr>
            <a:noAutofit/>
          </a:bodyPr>
          <a:lstStyle/>
          <a:p>
            <a:pPr marL="0" indent="0" algn="ctr">
              <a:buNone/>
            </a:pPr>
            <a:r>
              <a:rPr lang="en-US" sz="1400" i="1" dirty="0" smtClean="0">
                <a:latin typeface="Helvetica" panose="020B0604020202020204" pitchFamily="34" charset="0"/>
                <a:cs typeface="Helvetica" panose="020B0604020202020204" pitchFamily="34" charset="0"/>
              </a:rPr>
              <a:t>National </a:t>
            </a:r>
            <a:r>
              <a:rPr lang="en-US" sz="1400" i="1" dirty="0">
                <a:latin typeface="Helvetica" panose="020B0604020202020204" pitchFamily="34" charset="0"/>
                <a:cs typeface="Helvetica" panose="020B0604020202020204" pitchFamily="34" charset="0"/>
              </a:rPr>
              <a:t>Committee on Quality Assurance, “The State of Health Care Quality 2014”. </a:t>
            </a:r>
            <a:r>
              <a:rPr lang="en-US" sz="1400" i="1" dirty="0" smtClean="0">
                <a:latin typeface="Helvetica" panose="020B0604020202020204" pitchFamily="34" charset="0"/>
                <a:cs typeface="Helvetica" panose="020B0604020202020204" pitchFamily="34" charset="0"/>
              </a:rPr>
              <a:t>2014.</a:t>
            </a:r>
            <a:endParaRPr lang="en-US" sz="1400" i="1" dirty="0">
              <a:latin typeface="Helvetica" panose="020B0604020202020204" pitchFamily="34" charset="0"/>
              <a:cs typeface="Helvetica" panose="020B0604020202020204" pitchFamily="34" charset="0"/>
            </a:endParaRPr>
          </a:p>
        </p:txBody>
      </p:sp>
      <p:graphicFrame>
        <p:nvGraphicFramePr>
          <p:cNvPr id="8" name="Chart 7"/>
          <p:cNvGraphicFramePr>
            <a:graphicFrameLocks/>
          </p:cNvGraphicFramePr>
          <p:nvPr>
            <p:extLst/>
          </p:nvPr>
        </p:nvGraphicFramePr>
        <p:xfrm>
          <a:off x="835813" y="1467035"/>
          <a:ext cx="7694342" cy="4906668"/>
        </p:xfrm>
        <a:graphic>
          <a:graphicData uri="http://schemas.openxmlformats.org/drawingml/2006/chart">
            <c:chart xmlns:c="http://schemas.openxmlformats.org/drawingml/2006/chart" xmlns:r="http://schemas.openxmlformats.org/officeDocument/2006/relationships" r:id="rId3"/>
          </a:graphicData>
        </a:graphic>
      </p:graphicFrame>
      <p:sp>
        <p:nvSpPr>
          <p:cNvPr id="6" name="Shape 32"/>
          <p:cNvSpPr/>
          <p:nvPr/>
        </p:nvSpPr>
        <p:spPr>
          <a:xfrm>
            <a:off x="4093956" y="334880"/>
            <a:ext cx="1156112" cy="317714"/>
          </a:xfrm>
          <a:prstGeom prst="rect">
            <a:avLst/>
          </a:prstGeom>
          <a:blipFill>
            <a:blip r:embed="rId4"/>
            <a:stretch>
              <a:fillRect/>
            </a:stretch>
          </a:blipFill>
        </p:spPr>
      </p:sp>
    </p:spTree>
    <p:extLst>
      <p:ext uri="{BB962C8B-B14F-4D97-AF65-F5344CB8AC3E}">
        <p14:creationId xmlns:p14="http://schemas.microsoft.com/office/powerpoint/2010/main" val="4140594970"/>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idx="4294967295"/>
          </p:nvPr>
        </p:nvSpPr>
        <p:spPr>
          <a:xfrm>
            <a:off x="262669" y="889200"/>
            <a:ext cx="8818685" cy="749117"/>
          </a:xfrm>
        </p:spPr>
        <p:txBody>
          <a:bodyPr/>
          <a:lstStyle/>
          <a:p>
            <a:pPr algn="ctr" eaLnBrk="1" hangingPunct="1"/>
            <a:r>
              <a:rPr lang="en-US" sz="3000" i="1" dirty="0" smtClean="0">
                <a:solidFill>
                  <a:srgbClr val="FF6911"/>
                </a:solidFill>
                <a:latin typeface="Arial" charset="0"/>
                <a:cs typeface="Arial" charset="0"/>
              </a:rPr>
              <a:t>CMS Physician Quality Reporting System (PQRS) Osteoporosis </a:t>
            </a:r>
            <a:r>
              <a:rPr lang="en-US" sz="3000" b="1" i="1" dirty="0" smtClean="0">
                <a:solidFill>
                  <a:srgbClr val="FF6911"/>
                </a:solidFill>
                <a:latin typeface="Arial" charset="0"/>
                <a:cs typeface="Arial" charset="0"/>
              </a:rPr>
              <a:t>Quality Measures</a:t>
            </a:r>
            <a:endParaRPr lang="en-US" sz="3000" b="1" i="1" dirty="0">
              <a:solidFill>
                <a:srgbClr val="FF6911"/>
              </a:solidFill>
              <a:latin typeface="Arial" charset="0"/>
              <a:cs typeface="Arial" charset="0"/>
            </a:endParaRPr>
          </a:p>
        </p:txBody>
      </p:sp>
      <p:sp>
        <p:nvSpPr>
          <p:cNvPr id="56323" name="Rectangle 3"/>
          <p:cNvSpPr>
            <a:spLocks noGrp="1" noChangeArrowheads="1"/>
          </p:cNvSpPr>
          <p:nvPr>
            <p:ph type="body" idx="4294967295"/>
          </p:nvPr>
        </p:nvSpPr>
        <p:spPr>
          <a:xfrm>
            <a:off x="260348" y="1813283"/>
            <a:ext cx="8623300" cy="3952517"/>
          </a:xfrm>
        </p:spPr>
        <p:txBody>
          <a:bodyPr/>
          <a:lstStyle/>
          <a:p>
            <a:pPr lvl="0"/>
            <a:r>
              <a:rPr lang="en-GB" sz="2000" i="1" dirty="0">
                <a:latin typeface="Helvetica" pitchFamily="34" charset="0"/>
                <a:cs typeface="Helvetica" pitchFamily="34" charset="0"/>
              </a:rPr>
              <a:t>Osteoporosis: Communication with the Physician Managing Ongoing Care Post-Fracture of Hip, Spine or Distal Radius for Men and Women Aged 50 Years and Older </a:t>
            </a:r>
            <a:r>
              <a:rPr lang="en-GB" sz="2000" dirty="0">
                <a:latin typeface="Helvetica" pitchFamily="34" charset="0"/>
                <a:cs typeface="Helvetica" pitchFamily="34" charset="0"/>
              </a:rPr>
              <a:t>(measure #24</a:t>
            </a:r>
            <a:r>
              <a:rPr lang="en-GB" sz="2000" dirty="0" smtClean="0">
                <a:latin typeface="Helvetica" pitchFamily="34" charset="0"/>
                <a:cs typeface="Helvetica" pitchFamily="34" charset="0"/>
              </a:rPr>
              <a:t>)</a:t>
            </a:r>
            <a:endParaRPr lang="en-US" sz="2000" dirty="0" smtClean="0">
              <a:latin typeface="Helvetica" pitchFamily="34" charset="0"/>
              <a:cs typeface="Helvetica" pitchFamily="34" charset="0"/>
            </a:endParaRPr>
          </a:p>
          <a:p>
            <a:pPr lvl="0"/>
            <a:r>
              <a:rPr lang="en-GB" sz="2000" i="1" dirty="0" smtClean="0">
                <a:latin typeface="Helvetica" pitchFamily="34" charset="0"/>
                <a:cs typeface="Helvetica" pitchFamily="34" charset="0"/>
              </a:rPr>
              <a:t>Screening or Therapy for Osteoporosis for Women Aged 65 Years and Older </a:t>
            </a:r>
            <a:r>
              <a:rPr lang="en-GB" sz="2000" dirty="0" smtClean="0">
                <a:latin typeface="Helvetica" pitchFamily="34" charset="0"/>
                <a:cs typeface="Helvetica" pitchFamily="34" charset="0"/>
              </a:rPr>
              <a:t>(measure #39)</a:t>
            </a:r>
            <a:endParaRPr lang="en-US" sz="2000" dirty="0" smtClean="0">
              <a:latin typeface="Helvetica" pitchFamily="34" charset="0"/>
              <a:cs typeface="Helvetica" pitchFamily="34" charset="0"/>
            </a:endParaRPr>
          </a:p>
          <a:p>
            <a:pPr lvl="0"/>
            <a:r>
              <a:rPr lang="en-GB" sz="2000" i="1" dirty="0" smtClean="0">
                <a:latin typeface="Helvetica" pitchFamily="34" charset="0"/>
                <a:cs typeface="Helvetica" pitchFamily="34" charset="0"/>
              </a:rPr>
              <a:t>Osteoporosis</a:t>
            </a:r>
            <a:r>
              <a:rPr lang="en-GB" sz="2000" i="1" dirty="0">
                <a:latin typeface="Helvetica" pitchFamily="34" charset="0"/>
                <a:cs typeface="Helvetica" pitchFamily="34" charset="0"/>
              </a:rPr>
              <a:t>: Management Following Fracture of Hip, Spine or Distal Radius for Men and Women Aged 50 Years and Older </a:t>
            </a:r>
            <a:r>
              <a:rPr lang="en-GB" sz="2000" dirty="0">
                <a:latin typeface="Helvetica" pitchFamily="34" charset="0"/>
                <a:cs typeface="Helvetica" pitchFamily="34" charset="0"/>
              </a:rPr>
              <a:t>(measure #40</a:t>
            </a:r>
            <a:r>
              <a:rPr lang="en-GB" sz="2000" dirty="0" smtClean="0">
                <a:latin typeface="Helvetica" pitchFamily="34" charset="0"/>
                <a:cs typeface="Helvetica" pitchFamily="34" charset="0"/>
              </a:rPr>
              <a:t>)</a:t>
            </a:r>
            <a:endParaRPr lang="en-US" sz="2000" dirty="0">
              <a:latin typeface="Helvetica" pitchFamily="34" charset="0"/>
              <a:cs typeface="Helvetica" pitchFamily="34" charset="0"/>
            </a:endParaRPr>
          </a:p>
          <a:p>
            <a:pPr lvl="0"/>
            <a:r>
              <a:rPr lang="en-GB" sz="2000" i="1" dirty="0">
                <a:latin typeface="Helvetica" pitchFamily="34" charset="0"/>
                <a:cs typeface="Helvetica" pitchFamily="34" charset="0"/>
              </a:rPr>
              <a:t>Osteoporosis: Pharmacologic Therapy for Men and Women Aged 50 Years and Older </a:t>
            </a:r>
            <a:r>
              <a:rPr lang="en-GB" sz="2000" dirty="0">
                <a:latin typeface="Helvetica" pitchFamily="34" charset="0"/>
                <a:cs typeface="Helvetica" pitchFamily="34" charset="0"/>
              </a:rPr>
              <a:t>(measure #41</a:t>
            </a:r>
            <a:r>
              <a:rPr lang="en-GB" sz="2000" dirty="0" smtClean="0">
                <a:latin typeface="Helvetica" pitchFamily="34" charset="0"/>
                <a:cs typeface="Helvetica" pitchFamily="34" charset="0"/>
              </a:rPr>
              <a:t>)</a:t>
            </a:r>
            <a:endParaRPr lang="en-US" sz="2000" dirty="0">
              <a:latin typeface="Helvetica" pitchFamily="34" charset="0"/>
              <a:cs typeface="Helvetica" pitchFamily="34" charset="0"/>
            </a:endParaRPr>
          </a:p>
          <a:p>
            <a:pPr lvl="0"/>
            <a:r>
              <a:rPr lang="en-GB" sz="2000" i="1" dirty="0">
                <a:latin typeface="Helvetica" pitchFamily="34" charset="0"/>
                <a:cs typeface="Helvetica" pitchFamily="34" charset="0"/>
              </a:rPr>
              <a:t>Falls: Risk Assessment </a:t>
            </a:r>
            <a:r>
              <a:rPr lang="en-GB" sz="2000" dirty="0">
                <a:latin typeface="Helvetica" pitchFamily="34" charset="0"/>
                <a:cs typeface="Helvetica" pitchFamily="34" charset="0"/>
              </a:rPr>
              <a:t>(measure #154</a:t>
            </a:r>
            <a:r>
              <a:rPr lang="en-GB" sz="2000" dirty="0" smtClean="0">
                <a:latin typeface="Helvetica" pitchFamily="34" charset="0"/>
                <a:cs typeface="Helvetica" pitchFamily="34" charset="0"/>
              </a:rPr>
              <a:t>)</a:t>
            </a:r>
            <a:endParaRPr lang="en-US" sz="2000" dirty="0">
              <a:latin typeface="Helvetica" pitchFamily="34" charset="0"/>
              <a:cs typeface="Helvetica" pitchFamily="34" charset="0"/>
            </a:endParaRPr>
          </a:p>
          <a:p>
            <a:pPr lvl="0"/>
            <a:r>
              <a:rPr lang="en-GB" sz="2000" i="1" dirty="0">
                <a:latin typeface="Helvetica" pitchFamily="34" charset="0"/>
                <a:cs typeface="Helvetica" pitchFamily="34" charset="0"/>
              </a:rPr>
              <a:t>Falls: Plan of Care </a:t>
            </a:r>
            <a:r>
              <a:rPr lang="en-GB" sz="2000" dirty="0">
                <a:latin typeface="Helvetica" pitchFamily="34" charset="0"/>
                <a:cs typeface="Helvetica" pitchFamily="34" charset="0"/>
              </a:rPr>
              <a:t>(measure #</a:t>
            </a:r>
            <a:r>
              <a:rPr lang="en-GB" sz="2000" dirty="0" smtClean="0">
                <a:latin typeface="Helvetica" pitchFamily="34" charset="0"/>
                <a:cs typeface="Helvetica" pitchFamily="34" charset="0"/>
              </a:rPr>
              <a:t>155</a:t>
            </a:r>
            <a:r>
              <a:rPr lang="en-GB" sz="2000" dirty="0">
                <a:latin typeface="Helvetica" pitchFamily="34" charset="0"/>
                <a:cs typeface="Helvetica" pitchFamily="34" charset="0"/>
              </a:rPr>
              <a:t>)</a:t>
            </a:r>
            <a:endParaRPr lang="en-US" sz="1600" dirty="0">
              <a:latin typeface="Helvetica" pitchFamily="34" charset="0"/>
              <a:cs typeface="Helvetica" pitchFamily="34" charset="0"/>
            </a:endParaRPr>
          </a:p>
          <a:p>
            <a:pPr marL="457200" lvl="1" indent="0" eaLnBrk="0" fontAlgn="base" hangingPunct="0">
              <a:buNone/>
            </a:pPr>
            <a:endParaRPr lang="en-US" sz="2000" dirty="0">
              <a:latin typeface="Helvetica" pitchFamily="34" charset="0"/>
              <a:cs typeface="Helvetica" pitchFamily="34" charset="0"/>
            </a:endParaRPr>
          </a:p>
        </p:txBody>
      </p:sp>
      <p:sp>
        <p:nvSpPr>
          <p:cNvPr id="5" name="Shape 32"/>
          <p:cNvSpPr/>
          <p:nvPr/>
        </p:nvSpPr>
        <p:spPr>
          <a:xfrm>
            <a:off x="4093956"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3024579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0" y="805588"/>
            <a:ext cx="9055100" cy="1077188"/>
          </a:xfrm>
          <a:prstGeom prst="rect">
            <a:avLst/>
          </a:prstGeom>
        </p:spPr>
        <p:txBody>
          <a:bodyPr wrap="square" lIns="91425" tIns="91425" rIns="91425" bIns="91425" anchor="b" anchorCtr="0">
            <a:spAutoFit/>
          </a:bodyPr>
          <a:lstStyle/>
          <a:p>
            <a:pPr algn="ctr"/>
            <a:r>
              <a:rPr lang="en-US" sz="2900" i="1" dirty="0" smtClean="0">
                <a:solidFill>
                  <a:srgbClr val="FF6911"/>
                </a:solidFill>
                <a:latin typeface="Helvetica" pitchFamily="34" charset="0"/>
                <a:cs typeface="Helvetica" pitchFamily="34" charset="0"/>
              </a:rPr>
              <a:t>Solution to the </a:t>
            </a:r>
            <a:br>
              <a:rPr lang="en-US" sz="2900" i="1" dirty="0" smtClean="0">
                <a:solidFill>
                  <a:srgbClr val="FF6911"/>
                </a:solidFill>
                <a:latin typeface="Helvetica" pitchFamily="34" charset="0"/>
                <a:cs typeface="Helvetica" pitchFamily="34" charset="0"/>
              </a:rPr>
            </a:br>
            <a:r>
              <a:rPr lang="en-US" sz="2900" i="1" dirty="0" smtClean="0">
                <a:solidFill>
                  <a:srgbClr val="FF6911"/>
                </a:solidFill>
                <a:latin typeface="Helvetica" pitchFamily="34" charset="0"/>
                <a:cs typeface="Helvetica" pitchFamily="34" charset="0"/>
              </a:rPr>
              <a:t>Osteoporosis Care and Treatment Gap?</a:t>
            </a:r>
            <a:endParaRPr lang="en" sz="2900" i="1" kern="1200" spc="-100" dirty="0">
              <a:solidFill>
                <a:srgbClr val="FF6911"/>
              </a:solidFill>
              <a:latin typeface="Helvetica" pitchFamily="34" charset="0"/>
              <a:cs typeface="Helvetica" pitchFamily="34" charset="0"/>
            </a:endParaRPr>
          </a:p>
        </p:txBody>
      </p:sp>
      <p:sp>
        <p:nvSpPr>
          <p:cNvPr id="31" name="Shape 31"/>
          <p:cNvSpPr>
            <a:spLocks noGrp="1"/>
          </p:cNvSpPr>
          <p:nvPr>
            <p:ph type="body" idx="1"/>
          </p:nvPr>
        </p:nvSpPr>
        <p:spPr>
          <a:xfrm>
            <a:off x="184148" y="2502682"/>
            <a:ext cx="8775699" cy="1415742"/>
          </a:xfrm>
          <a:prstGeom prst="rect">
            <a:avLst/>
          </a:prstGeom>
        </p:spPr>
        <p:txBody>
          <a:bodyPr wrap="square" lIns="91425" tIns="91425" rIns="91425" bIns="91425" anchor="t" anchorCtr="0">
            <a:spAutoFit/>
          </a:bodyPr>
          <a:lstStyle/>
          <a:p>
            <a:pPr marL="0" indent="0" algn="ctr">
              <a:buNone/>
              <a:defRPr/>
            </a:pPr>
            <a:r>
              <a:rPr lang="en-US" sz="4000" b="1" i="1" u="sng" dirty="0" smtClean="0">
                <a:solidFill>
                  <a:srgbClr val="FF6911"/>
                </a:solidFill>
                <a:latin typeface="Helvetica" panose="020B0604020202020204" pitchFamily="34" charset="0"/>
                <a:cs typeface="Helvetica" panose="020B0604020202020204" pitchFamily="34" charset="0"/>
              </a:rPr>
              <a:t>FRACTURE LIAISION SERVICE (FLS) MODEL OF CARE</a:t>
            </a:r>
          </a:p>
        </p:txBody>
      </p:sp>
      <p:sp>
        <p:nvSpPr>
          <p:cNvPr id="7" name="Shape 32"/>
          <p:cNvSpPr/>
          <p:nvPr/>
        </p:nvSpPr>
        <p:spPr>
          <a:xfrm>
            <a:off x="4093956"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2863624742"/>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379535" y="830324"/>
            <a:ext cx="8407278" cy="1169521"/>
          </a:xfrm>
          <a:prstGeom prst="rect">
            <a:avLst/>
          </a:prstGeom>
        </p:spPr>
        <p:txBody>
          <a:bodyPr wrap="square" lIns="91425" tIns="91425" rIns="91425" bIns="91425" anchor="b" anchorCtr="0">
            <a:spAutoFit/>
          </a:bodyPr>
          <a:lstStyle/>
          <a:p>
            <a:pPr algn="ctr"/>
            <a:r>
              <a:rPr lang="en-US" sz="3200" i="1" u="sng" dirty="0" smtClean="0">
                <a:solidFill>
                  <a:srgbClr val="FF6911"/>
                </a:solidFill>
                <a:latin typeface="Helvetica" pitchFamily="34" charset="0"/>
                <a:cs typeface="Helvetica" pitchFamily="34" charset="0"/>
              </a:rPr>
              <a:t>Fracture </a:t>
            </a:r>
            <a:r>
              <a:rPr lang="en-US" sz="3200" i="1" u="sng" dirty="0">
                <a:solidFill>
                  <a:srgbClr val="FF6911"/>
                </a:solidFill>
                <a:latin typeface="Helvetica" pitchFamily="34" charset="0"/>
                <a:cs typeface="Helvetica" pitchFamily="34" charset="0"/>
              </a:rPr>
              <a:t>Liaison Service Model of Care</a:t>
            </a:r>
            <a:r>
              <a:rPr lang="en-US" sz="3200" i="1" dirty="0">
                <a:solidFill>
                  <a:srgbClr val="FF6911"/>
                </a:solidFill>
                <a:latin typeface="Helvetica" pitchFamily="34" charset="0"/>
                <a:cs typeface="Helvetica" pitchFamily="34" charset="0"/>
              </a:rPr>
              <a:t>:</a:t>
            </a:r>
            <a:br>
              <a:rPr lang="en-US" sz="3200" i="1" dirty="0">
                <a:solidFill>
                  <a:srgbClr val="FF6911"/>
                </a:solidFill>
                <a:latin typeface="Helvetica" pitchFamily="34" charset="0"/>
                <a:cs typeface="Helvetica" pitchFamily="34" charset="0"/>
              </a:rPr>
            </a:br>
            <a:r>
              <a:rPr lang="en-US" sz="3200" i="1" dirty="0">
                <a:solidFill>
                  <a:srgbClr val="FF6911"/>
                </a:solidFill>
                <a:latin typeface="Helvetica" pitchFamily="34" charset="0"/>
                <a:cs typeface="Helvetica" pitchFamily="34" charset="0"/>
              </a:rPr>
              <a:t>Reducing the Rate of Secondary Fractures</a:t>
            </a:r>
            <a:endParaRPr lang="en" sz="3200" i="1" kern="1200" spc="-100" dirty="0">
              <a:solidFill>
                <a:srgbClr val="FF6911"/>
              </a:solidFill>
              <a:latin typeface="Helvetica" pitchFamily="34" charset="0"/>
              <a:cs typeface="Helvetica" pitchFamily="34" charset="0"/>
            </a:endParaRPr>
          </a:p>
        </p:txBody>
      </p:sp>
      <p:sp>
        <p:nvSpPr>
          <p:cNvPr id="31" name="Shape 31"/>
          <p:cNvSpPr>
            <a:spLocks noGrp="1"/>
          </p:cNvSpPr>
          <p:nvPr>
            <p:ph type="body" idx="1"/>
          </p:nvPr>
        </p:nvSpPr>
        <p:spPr>
          <a:xfrm>
            <a:off x="379534" y="2260705"/>
            <a:ext cx="8278689" cy="4544804"/>
          </a:xfrm>
          <a:prstGeom prst="rect">
            <a:avLst/>
          </a:prstGeom>
        </p:spPr>
        <p:txBody>
          <a:bodyPr wrap="square" lIns="91425" tIns="91425" rIns="91425" bIns="91425" anchor="t" anchorCtr="0">
            <a:spAutoFit/>
          </a:bodyPr>
          <a:lstStyle/>
          <a:p>
            <a:r>
              <a:rPr lang="en-US" sz="2000" dirty="0">
                <a:latin typeface="+mj-lt"/>
                <a:cs typeface="Arial" charset="0"/>
              </a:rPr>
              <a:t>Those that fracture are usually not treated with calcium, vitamin D or a prescription medication </a:t>
            </a:r>
          </a:p>
          <a:p>
            <a:pPr lvl="1"/>
            <a:r>
              <a:rPr lang="en-US" sz="2000" dirty="0" smtClean="0">
                <a:latin typeface="+mj-lt"/>
                <a:cs typeface="Arial" charset="0"/>
              </a:rPr>
              <a:t>little </a:t>
            </a:r>
            <a:r>
              <a:rPr lang="en-US" sz="2000" dirty="0">
                <a:latin typeface="+mj-lt"/>
                <a:cs typeface="Arial" charset="0"/>
              </a:rPr>
              <a:t>attention paid to preventing future falls</a:t>
            </a:r>
          </a:p>
          <a:p>
            <a:pPr eaLnBrk="1" hangingPunct="1"/>
            <a:r>
              <a:rPr lang="en-US" sz="2000" b="1" dirty="0">
                <a:latin typeface="+mj-lt"/>
                <a:cs typeface="Arial" charset="0"/>
              </a:rPr>
              <a:t>This lack of commitment to fracture prevention is a major failing of the U.S. health care system and leads to </a:t>
            </a:r>
            <a:r>
              <a:rPr lang="en-US" sz="2000" b="1" u="sng" dirty="0">
                <a:latin typeface="+mj-lt"/>
                <a:cs typeface="Arial" charset="0"/>
              </a:rPr>
              <a:t>increased health care expenditures, morbidity and mortality</a:t>
            </a:r>
          </a:p>
          <a:p>
            <a:pPr eaLnBrk="1" hangingPunct="1"/>
            <a:r>
              <a:rPr lang="en-US" sz="2000" dirty="0">
                <a:latin typeface="+mj-lt"/>
                <a:cs typeface="Arial" charset="0"/>
              </a:rPr>
              <a:t>Health systems abroad and select programs in the U.S. have created programs that </a:t>
            </a:r>
            <a:r>
              <a:rPr lang="en-US" sz="2000" b="1" dirty="0">
                <a:latin typeface="+mj-lt"/>
                <a:cs typeface="Arial" charset="0"/>
              </a:rPr>
              <a:t>identify patients </a:t>
            </a:r>
            <a:r>
              <a:rPr lang="en-US" sz="2000" b="1" u="sng" dirty="0">
                <a:latin typeface="+mj-lt"/>
                <a:cs typeface="Arial" charset="0"/>
              </a:rPr>
              <a:t>after a fracture</a:t>
            </a:r>
            <a:r>
              <a:rPr lang="en-US" sz="2000" b="1" dirty="0">
                <a:latin typeface="+mj-lt"/>
                <a:cs typeface="Arial" charset="0"/>
              </a:rPr>
              <a:t> and ensure appropriate management through a fracture liaison service (FLS)</a:t>
            </a:r>
            <a:endParaRPr lang="en-US" sz="2000" dirty="0">
              <a:latin typeface="+mj-lt"/>
              <a:cs typeface="Arial" charset="0"/>
            </a:endParaRPr>
          </a:p>
          <a:p>
            <a:pPr lvl="1" eaLnBrk="1" hangingPunct="1"/>
            <a:r>
              <a:rPr lang="en-US" sz="2000" dirty="0">
                <a:latin typeface="+mj-lt"/>
                <a:cs typeface="Arial" charset="0"/>
              </a:rPr>
              <a:t>these programs have all accomplished a </a:t>
            </a:r>
            <a:r>
              <a:rPr lang="en-US" sz="2000" b="1" u="sng" dirty="0">
                <a:latin typeface="+mj-lt"/>
                <a:cs typeface="Arial" charset="0"/>
              </a:rPr>
              <a:t>reduction in secondary fractures</a:t>
            </a:r>
            <a:r>
              <a:rPr lang="en-US" sz="2000" b="1" dirty="0">
                <a:latin typeface="+mj-lt"/>
                <a:cs typeface="Arial" charset="0"/>
              </a:rPr>
              <a:t> as well as </a:t>
            </a:r>
            <a:r>
              <a:rPr lang="en-US" sz="2000" b="1" u="sng" dirty="0">
                <a:latin typeface="+mj-lt"/>
                <a:cs typeface="Arial" charset="0"/>
              </a:rPr>
              <a:t>health care cost savings</a:t>
            </a:r>
          </a:p>
          <a:p>
            <a:pPr lvl="0"/>
            <a:endParaRPr lang="en-US" sz="2000" i="1" dirty="0">
              <a:latin typeface="Helvetica" pitchFamily="34" charset="0"/>
              <a:cs typeface="Helvetica" pitchFamily="34" charset="0"/>
            </a:endParaRPr>
          </a:p>
        </p:txBody>
      </p:sp>
      <p:sp>
        <p:nvSpPr>
          <p:cNvPr id="32" name="Shape 32"/>
          <p:cNvSpPr/>
          <p:nvPr/>
        </p:nvSpPr>
        <p:spPr>
          <a:xfrm>
            <a:off x="4093956"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2865526523"/>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139700" y="753630"/>
            <a:ext cx="8762999" cy="615523"/>
          </a:xfrm>
          <a:prstGeom prst="rect">
            <a:avLst/>
          </a:prstGeom>
        </p:spPr>
        <p:txBody>
          <a:bodyPr wrap="square" lIns="91425" tIns="91425" rIns="91425" bIns="91425" anchor="b" anchorCtr="0">
            <a:spAutoFit/>
          </a:bodyPr>
          <a:lstStyle/>
          <a:p>
            <a:pPr algn="ctr"/>
            <a:r>
              <a:rPr lang="en-US" sz="2800" i="1" dirty="0" smtClean="0">
                <a:solidFill>
                  <a:srgbClr val="FF6911"/>
                </a:solidFill>
                <a:latin typeface="Helvetica" pitchFamily="34" charset="0"/>
                <a:cs typeface="Helvetica" pitchFamily="34" charset="0"/>
              </a:rPr>
              <a:t>Fracture Liaison Service (FLS) Model of Care (2)</a:t>
            </a:r>
            <a:endParaRPr lang="en" sz="2800" i="1" kern="1200" spc="-100" dirty="0">
              <a:solidFill>
                <a:srgbClr val="FF6911"/>
              </a:solidFill>
              <a:latin typeface="Helvetica" pitchFamily="34" charset="0"/>
              <a:cs typeface="Helvetica" pitchFamily="34" charset="0"/>
            </a:endParaRPr>
          </a:p>
        </p:txBody>
      </p:sp>
      <p:sp>
        <p:nvSpPr>
          <p:cNvPr id="31" name="Shape 31"/>
          <p:cNvSpPr>
            <a:spLocks noGrp="1"/>
          </p:cNvSpPr>
          <p:nvPr>
            <p:ph type="body" idx="1"/>
          </p:nvPr>
        </p:nvSpPr>
        <p:spPr>
          <a:xfrm>
            <a:off x="254000" y="1387302"/>
            <a:ext cx="8648699" cy="5470698"/>
          </a:xfrm>
          <a:prstGeom prst="rect">
            <a:avLst/>
          </a:prstGeom>
        </p:spPr>
        <p:txBody>
          <a:bodyPr wrap="square" lIns="91425" tIns="91425" rIns="91425" bIns="91425" anchor="t" anchorCtr="0">
            <a:spAutoFit/>
          </a:bodyPr>
          <a:lstStyle/>
          <a:p>
            <a:r>
              <a:rPr lang="en-US" sz="1800" dirty="0" smtClean="0">
                <a:latin typeface="+mj-lt"/>
                <a:cs typeface="Helvetica" pitchFamily="34" charset="0"/>
              </a:rPr>
              <a:t>A </a:t>
            </a:r>
            <a:r>
              <a:rPr lang="en-US" sz="1800" b="1" dirty="0">
                <a:latin typeface="+mj-lt"/>
                <a:cs typeface="Helvetica" pitchFamily="34" charset="0"/>
              </a:rPr>
              <a:t>coordinated</a:t>
            </a:r>
            <a:r>
              <a:rPr lang="en-US" sz="1800" dirty="0">
                <a:latin typeface="+mj-lt"/>
                <a:cs typeface="Helvetica" pitchFamily="34" charset="0"/>
              </a:rPr>
              <a:t> </a:t>
            </a:r>
            <a:r>
              <a:rPr lang="en-US" sz="1800" b="1" dirty="0">
                <a:latin typeface="+mj-lt"/>
                <a:cs typeface="Helvetica" pitchFamily="34" charset="0"/>
              </a:rPr>
              <a:t>preventive care model </a:t>
            </a:r>
            <a:r>
              <a:rPr lang="en-US" sz="1800" dirty="0">
                <a:latin typeface="+mj-lt"/>
                <a:cs typeface="Helvetica" pitchFamily="34" charset="0"/>
              </a:rPr>
              <a:t>which operates under the supervision of bone health specialists and collaborates with the patient’s primary care physician </a:t>
            </a:r>
            <a:endParaRPr lang="en-US" sz="1800" dirty="0" smtClean="0">
              <a:latin typeface="+mj-lt"/>
              <a:cs typeface="Helvetica" pitchFamily="34" charset="0"/>
            </a:endParaRPr>
          </a:p>
          <a:p>
            <a:pPr lvl="1"/>
            <a:r>
              <a:rPr lang="en-US" sz="1800" dirty="0" smtClean="0">
                <a:latin typeface="+mj-lt"/>
                <a:cs typeface="Helvetica" pitchFamily="34" charset="0"/>
              </a:rPr>
              <a:t>Coordinates </a:t>
            </a:r>
            <a:r>
              <a:rPr lang="en-US" sz="1800" dirty="0">
                <a:latin typeface="+mj-lt"/>
                <a:cs typeface="Helvetica" pitchFamily="34" charset="0"/>
              </a:rPr>
              <a:t>post-fracture care through </a:t>
            </a:r>
            <a:r>
              <a:rPr lang="en-US" sz="1800" dirty="0" smtClean="0">
                <a:latin typeface="+mj-lt"/>
                <a:cs typeface="Helvetica" pitchFamily="34" charset="0"/>
              </a:rPr>
              <a:t>a </a:t>
            </a:r>
            <a:r>
              <a:rPr lang="en-US" sz="1800" b="1" dirty="0">
                <a:latin typeface="+mj-lt"/>
                <a:cs typeface="Helvetica" pitchFamily="34" charset="0"/>
              </a:rPr>
              <a:t>FLS coordinator </a:t>
            </a:r>
            <a:r>
              <a:rPr lang="en-US" sz="1800" dirty="0">
                <a:latin typeface="+mj-lt"/>
                <a:cs typeface="Helvetica" pitchFamily="34" charset="0"/>
              </a:rPr>
              <a:t>(a </a:t>
            </a:r>
            <a:r>
              <a:rPr lang="en-US" sz="1800" dirty="0" smtClean="0">
                <a:latin typeface="+mj-lt"/>
                <a:cs typeface="Helvetica" pitchFamily="34" charset="0"/>
              </a:rPr>
              <a:t>RN, NP, PA or </a:t>
            </a:r>
            <a:r>
              <a:rPr lang="en-US" sz="1800" dirty="0">
                <a:latin typeface="+mj-lt"/>
                <a:cs typeface="Helvetica" pitchFamily="34" charset="0"/>
              </a:rPr>
              <a:t>other </a:t>
            </a:r>
            <a:r>
              <a:rPr lang="en-US" sz="1800" dirty="0" smtClean="0">
                <a:latin typeface="+mj-lt"/>
                <a:cs typeface="Helvetica" pitchFamily="34" charset="0"/>
              </a:rPr>
              <a:t>health care  </a:t>
            </a:r>
            <a:r>
              <a:rPr lang="en-US" sz="1800" dirty="0">
                <a:latin typeface="+mj-lt"/>
                <a:cs typeface="Helvetica" pitchFamily="34" charset="0"/>
              </a:rPr>
              <a:t>professional) who ensures </a:t>
            </a:r>
            <a:r>
              <a:rPr lang="en-US" sz="1800" dirty="0" smtClean="0">
                <a:latin typeface="+mj-lt"/>
                <a:cs typeface="Helvetica" pitchFamily="34" charset="0"/>
              </a:rPr>
              <a:t>individuals </a:t>
            </a:r>
            <a:r>
              <a:rPr lang="en-US" sz="1800" dirty="0">
                <a:latin typeface="+mj-lt"/>
                <a:cs typeface="Helvetica" pitchFamily="34" charset="0"/>
              </a:rPr>
              <a:t>who </a:t>
            </a:r>
            <a:r>
              <a:rPr lang="en-US" sz="1800" dirty="0" smtClean="0">
                <a:latin typeface="+mj-lt"/>
                <a:cs typeface="Helvetica" pitchFamily="34" charset="0"/>
              </a:rPr>
              <a:t>fracture </a:t>
            </a:r>
            <a:r>
              <a:rPr lang="en-US" sz="1800" dirty="0">
                <a:latin typeface="+mj-lt"/>
                <a:cs typeface="Helvetica" pitchFamily="34" charset="0"/>
              </a:rPr>
              <a:t>receive appropriate diagnosis, treatment and </a:t>
            </a:r>
            <a:r>
              <a:rPr lang="en-US" sz="1800" dirty="0" smtClean="0">
                <a:latin typeface="+mj-lt"/>
                <a:cs typeface="Helvetica" pitchFamily="34" charset="0"/>
              </a:rPr>
              <a:t>support</a:t>
            </a:r>
          </a:p>
          <a:p>
            <a:pPr lvl="1"/>
            <a:r>
              <a:rPr lang="en-US" sz="1800" dirty="0" smtClean="0">
                <a:latin typeface="+mj-lt"/>
                <a:cs typeface="Helvetica" pitchFamily="34" charset="0"/>
              </a:rPr>
              <a:t>Patients with recent fractures are tracked via a </a:t>
            </a:r>
            <a:r>
              <a:rPr lang="en-US" sz="1800" b="1" dirty="0" smtClean="0">
                <a:latin typeface="+mj-lt"/>
                <a:cs typeface="Helvetica" pitchFamily="34" charset="0"/>
              </a:rPr>
              <a:t>population registry</a:t>
            </a:r>
          </a:p>
          <a:p>
            <a:pPr lvl="1"/>
            <a:r>
              <a:rPr lang="en-US" sz="1800" b="1" dirty="0" smtClean="0">
                <a:latin typeface="+mj-lt"/>
                <a:cs typeface="Helvetica" pitchFamily="34" charset="0"/>
              </a:rPr>
              <a:t>Processes and timelines established </a:t>
            </a:r>
            <a:r>
              <a:rPr lang="en-US" sz="1800" dirty="0" smtClean="0">
                <a:latin typeface="+mj-lt"/>
                <a:cs typeface="Helvetica" pitchFamily="34" charset="0"/>
              </a:rPr>
              <a:t>for </a:t>
            </a:r>
            <a:r>
              <a:rPr lang="en-US" sz="1800" dirty="0">
                <a:latin typeface="+mj-lt"/>
                <a:cs typeface="Helvetica" pitchFamily="34" charset="0"/>
              </a:rPr>
              <a:t>patient assessment and </a:t>
            </a:r>
            <a:r>
              <a:rPr lang="en-US" sz="1800" dirty="0" smtClean="0">
                <a:latin typeface="+mj-lt"/>
                <a:cs typeface="Helvetica" pitchFamily="34" charset="0"/>
              </a:rPr>
              <a:t>follow-up</a:t>
            </a:r>
            <a:endParaRPr lang="en-US" sz="1800" dirty="0">
              <a:latin typeface="+mj-lt"/>
              <a:cs typeface="Helvetica" pitchFamily="34" charset="0"/>
            </a:endParaRPr>
          </a:p>
          <a:p>
            <a:pPr marL="0" indent="0">
              <a:buNone/>
            </a:pPr>
            <a:endParaRPr lang="en-US" sz="1800" dirty="0" smtClean="0">
              <a:latin typeface="+mj-lt"/>
              <a:cs typeface="Helvetica" pitchFamily="34" charset="0"/>
            </a:endParaRPr>
          </a:p>
          <a:p>
            <a:r>
              <a:rPr lang="en-US" sz="1800" dirty="0" smtClean="0">
                <a:latin typeface="+mj-lt"/>
                <a:cs typeface="Helvetica" pitchFamily="34" charset="0"/>
              </a:rPr>
              <a:t>FLS </a:t>
            </a:r>
            <a:r>
              <a:rPr lang="en-US" sz="1800" dirty="0">
                <a:latin typeface="+mj-lt"/>
                <a:cs typeface="Helvetica" pitchFamily="34" charset="0"/>
              </a:rPr>
              <a:t>programs have been </a:t>
            </a:r>
            <a:r>
              <a:rPr lang="en-US" sz="1800" b="1" dirty="0">
                <a:latin typeface="+mj-lt"/>
                <a:cs typeface="Helvetica" pitchFamily="34" charset="0"/>
              </a:rPr>
              <a:t>successful in a number of closed and open settings, both in the U.S. and abroad</a:t>
            </a:r>
            <a:r>
              <a:rPr lang="en-US" sz="1800" dirty="0">
                <a:latin typeface="+mj-lt"/>
                <a:cs typeface="Helvetica" pitchFamily="34" charset="0"/>
              </a:rPr>
              <a:t> (most notably in the U.K. and Canada</a:t>
            </a:r>
            <a:r>
              <a:rPr lang="en-US" sz="1800" dirty="0" smtClean="0">
                <a:latin typeface="+mj-lt"/>
                <a:cs typeface="Helvetica" pitchFamily="34" charset="0"/>
              </a:rPr>
              <a:t>)</a:t>
            </a:r>
          </a:p>
          <a:p>
            <a:pPr marL="0" indent="0">
              <a:buNone/>
            </a:pPr>
            <a:endParaRPr lang="en-US" sz="1800" dirty="0" smtClean="0">
              <a:latin typeface="+mj-lt"/>
              <a:cs typeface="Helvetica" pitchFamily="34" charset="0"/>
            </a:endParaRPr>
          </a:p>
          <a:p>
            <a:r>
              <a:rPr lang="en-US" sz="1800" dirty="0" smtClean="0">
                <a:latin typeface="+mj-lt"/>
                <a:cs typeface="Helvetica" pitchFamily="34" charset="0"/>
              </a:rPr>
              <a:t>These </a:t>
            </a:r>
            <a:r>
              <a:rPr lang="en-US" sz="1800" dirty="0">
                <a:latin typeface="+mj-lt"/>
                <a:cs typeface="Helvetica" pitchFamily="34" charset="0"/>
              </a:rPr>
              <a:t>programs have </a:t>
            </a:r>
            <a:r>
              <a:rPr lang="en-US" sz="1800" b="1" dirty="0">
                <a:latin typeface="+mj-lt"/>
                <a:cs typeface="Helvetica" pitchFamily="34" charset="0"/>
              </a:rPr>
              <a:t>greatly reduced the number of costly and serious recurrent fractures </a:t>
            </a:r>
            <a:r>
              <a:rPr lang="en-US" sz="1800" dirty="0">
                <a:latin typeface="+mj-lt"/>
                <a:cs typeface="Helvetica" pitchFamily="34" charset="0"/>
              </a:rPr>
              <a:t>by identifying and appropriately treating post-fracture patients, recognizing that this group has the highest risk of future </a:t>
            </a:r>
            <a:r>
              <a:rPr lang="en-US" sz="1800" dirty="0" smtClean="0">
                <a:latin typeface="+mj-lt"/>
                <a:cs typeface="Helvetica" pitchFamily="34" charset="0"/>
              </a:rPr>
              <a:t>fractures</a:t>
            </a:r>
            <a:endParaRPr lang="en-US" sz="1800" dirty="0">
              <a:latin typeface="+mj-lt"/>
              <a:cs typeface="Helvetica" pitchFamily="34" charset="0"/>
            </a:endParaRPr>
          </a:p>
          <a:p>
            <a:pPr marL="0" indent="0">
              <a:buNone/>
            </a:pPr>
            <a:endParaRPr lang="en-US" sz="1800" dirty="0">
              <a:latin typeface="Helvetica" pitchFamily="34" charset="0"/>
              <a:cs typeface="Helvetica" pitchFamily="34" charset="0"/>
            </a:endParaRPr>
          </a:p>
        </p:txBody>
      </p:sp>
      <p:sp>
        <p:nvSpPr>
          <p:cNvPr id="32" name="Shape 32"/>
          <p:cNvSpPr/>
          <p:nvPr/>
        </p:nvSpPr>
        <p:spPr>
          <a:xfrm>
            <a:off x="4093956"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744243787"/>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7"/>
          <p:cNvGrpSpPr>
            <a:grpSpLocks/>
          </p:cNvGrpSpPr>
          <p:nvPr/>
        </p:nvGrpSpPr>
        <p:grpSpPr bwMode="auto">
          <a:xfrm>
            <a:off x="2923158" y="1714500"/>
            <a:ext cx="6155183" cy="1076325"/>
            <a:chOff x="2881313" y="1714500"/>
            <a:chExt cx="6155057" cy="1076325"/>
          </a:xfrm>
        </p:grpSpPr>
        <p:grpSp>
          <p:nvGrpSpPr>
            <p:cNvPr id="13333" name="Group 68"/>
            <p:cNvGrpSpPr>
              <a:grpSpLocks/>
            </p:cNvGrpSpPr>
            <p:nvPr/>
          </p:nvGrpSpPr>
          <p:grpSpPr bwMode="auto">
            <a:xfrm>
              <a:off x="2881313" y="1714500"/>
              <a:ext cx="1207385" cy="1076325"/>
              <a:chOff x="2881788" y="1714488"/>
              <a:chExt cx="1207297" cy="1076809"/>
            </a:xfrm>
          </p:grpSpPr>
          <p:sp>
            <p:nvSpPr>
              <p:cNvPr id="13335" name="Pyr1"/>
              <p:cNvSpPr>
                <a:spLocks noEditPoints="1" noChangeArrowheads="1"/>
              </p:cNvSpPr>
              <p:nvPr/>
            </p:nvSpPr>
            <p:spPr bwMode="auto">
              <a:xfrm>
                <a:off x="2881788" y="1714488"/>
                <a:ext cx="1207297" cy="1076809"/>
              </a:xfrm>
              <a:custGeom>
                <a:avLst/>
                <a:gdLst>
                  <a:gd name="T0" fmla="*/ 2147483647 w 21600"/>
                  <a:gd name="T1" fmla="*/ 0 h 21600"/>
                  <a:gd name="T2" fmla="*/ 2147483647 w 21600"/>
                  <a:gd name="T3" fmla="*/ 2147483647 h 21600"/>
                  <a:gd name="T4" fmla="*/ 0 w 21600"/>
                  <a:gd name="T5" fmla="*/ 2147483647 h 21600"/>
                  <a:gd name="T6" fmla="*/ 0 60000 65536"/>
                  <a:gd name="T7" fmla="*/ 0 60000 65536"/>
                  <a:gd name="T8" fmla="*/ 0 60000 65536"/>
                  <a:gd name="T9" fmla="*/ 5400 w 21600"/>
                  <a:gd name="T10" fmla="*/ 11800 h 21600"/>
                  <a:gd name="T11" fmla="*/ 16200 w 21600"/>
                  <a:gd name="T12" fmla="*/ 20600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FF0000"/>
              </a:solidFill>
              <a:ln w="9525">
                <a:solidFill>
                  <a:srgbClr val="000000"/>
                </a:solidFill>
                <a:miter lim="800000"/>
                <a:headEnd/>
                <a:tailEnd/>
              </a:ln>
            </p:spPr>
            <p:txBody>
              <a:bodyPr/>
              <a:lstStyle/>
              <a:p>
                <a:endParaRPr lang="en-GB" dirty="0"/>
              </a:p>
            </p:txBody>
          </p:sp>
          <p:sp>
            <p:nvSpPr>
              <p:cNvPr id="13336" name="TextBox 63"/>
              <p:cNvSpPr txBox="1">
                <a:spLocks noChangeArrowheads="1"/>
              </p:cNvSpPr>
              <p:nvPr/>
            </p:nvSpPr>
            <p:spPr bwMode="auto">
              <a:xfrm>
                <a:off x="3000364" y="2047394"/>
                <a:ext cx="928694" cy="738664"/>
              </a:xfrm>
              <a:prstGeom prst="rect">
                <a:avLst/>
              </a:prstGeom>
              <a:noFill/>
              <a:ln w="9525">
                <a:noFill/>
                <a:miter lim="800000"/>
                <a:headEnd/>
                <a:tailEnd/>
              </a:ln>
            </p:spPr>
            <p:txBody>
              <a:bodyPr>
                <a:spAutoFit/>
              </a:bodyPr>
              <a:lstStyle/>
              <a:p>
                <a:pPr algn="ctr"/>
                <a:r>
                  <a:rPr lang="en-GB" sz="1400" b="1" dirty="0">
                    <a:solidFill>
                      <a:srgbClr val="FFFFFF"/>
                    </a:solidFill>
                  </a:rPr>
                  <a:t>Hip fracture patients</a:t>
                </a:r>
              </a:p>
            </p:txBody>
          </p:sp>
        </p:grpSp>
        <p:sp>
          <p:nvSpPr>
            <p:cNvPr id="10" name="TextBox 9"/>
            <p:cNvSpPr txBox="1"/>
            <p:nvPr/>
          </p:nvSpPr>
          <p:spPr bwMode="auto">
            <a:xfrm>
              <a:off x="5964175" y="1866900"/>
              <a:ext cx="3072195" cy="769441"/>
            </a:xfrm>
            <a:prstGeom prst="rect">
              <a:avLst/>
            </a:prstGeom>
            <a:solidFill>
              <a:srgbClr val="FF6911"/>
            </a:solidFill>
            <a:ln w="19050">
              <a:solidFill>
                <a:srgbClr val="000000"/>
              </a:solidFill>
            </a:ln>
          </p:spPr>
          <p:txBody>
            <a:bodyPr wrap="square">
              <a:spAutoFit/>
            </a:bodyPr>
            <a:lstStyle/>
            <a:p>
              <a:pPr>
                <a:defRPr/>
              </a:pPr>
              <a:r>
                <a:rPr lang="en-GB" sz="1100" b="1" u="sng" dirty="0">
                  <a:solidFill>
                    <a:schemeClr val="tx1"/>
                  </a:solidFill>
                  <a:latin typeface="+mn-lt"/>
                  <a:cs typeface="+mn-cs"/>
                </a:rPr>
                <a:t>Objective 1</a:t>
              </a:r>
              <a:r>
                <a:rPr lang="en-GB" sz="1100" b="1" dirty="0">
                  <a:solidFill>
                    <a:schemeClr val="tx1"/>
                  </a:solidFill>
                  <a:latin typeface="+mn-lt"/>
                  <a:cs typeface="+mn-cs"/>
                </a:rPr>
                <a:t>: </a:t>
              </a:r>
              <a:r>
                <a:rPr lang="en-GB" sz="1100" dirty="0">
                  <a:solidFill>
                    <a:schemeClr val="tx1"/>
                  </a:solidFill>
                  <a:latin typeface="+mn-lt"/>
                  <a:cs typeface="+mn-cs"/>
                </a:rPr>
                <a:t>Improve outcomes </a:t>
              </a:r>
              <a:r>
                <a:rPr lang="en-GB" sz="1100" dirty="0" smtClean="0">
                  <a:solidFill>
                    <a:schemeClr val="tx1"/>
                  </a:solidFill>
                  <a:latin typeface="+mn-lt"/>
                  <a:cs typeface="+mn-cs"/>
                </a:rPr>
                <a:t>and efficiency of </a:t>
              </a:r>
              <a:r>
                <a:rPr lang="en-GB" sz="1100" dirty="0">
                  <a:solidFill>
                    <a:schemeClr val="tx1"/>
                  </a:solidFill>
                  <a:latin typeface="+mn-lt"/>
                  <a:cs typeface="+mn-cs"/>
                </a:rPr>
                <a:t>care after hip fractures by delivering </a:t>
              </a:r>
              <a:r>
                <a:rPr lang="en-GB" sz="1100" b="1" dirty="0" smtClean="0">
                  <a:solidFill>
                    <a:schemeClr val="tx1"/>
                  </a:solidFill>
                  <a:latin typeface="+mn-lt"/>
                  <a:cs typeface="+mn-cs"/>
                </a:rPr>
                <a:t>professional standards </a:t>
              </a:r>
              <a:r>
                <a:rPr lang="en-GB" sz="1100" dirty="0" smtClean="0">
                  <a:solidFill>
                    <a:schemeClr val="tx1"/>
                  </a:solidFill>
                  <a:latin typeface="+mn-lt"/>
                  <a:cs typeface="+mn-cs"/>
                </a:rPr>
                <a:t>per established performance and quality measures</a:t>
              </a:r>
              <a:endParaRPr lang="en-GB" sz="1100" b="1" dirty="0">
                <a:solidFill>
                  <a:schemeClr val="tx1"/>
                </a:solidFill>
                <a:latin typeface="+mn-lt"/>
                <a:cs typeface="+mn-cs"/>
              </a:endParaRPr>
            </a:p>
          </p:txBody>
        </p:sp>
      </p:grpSp>
      <p:grpSp>
        <p:nvGrpSpPr>
          <p:cNvPr id="13315" name="Group 28"/>
          <p:cNvGrpSpPr>
            <a:grpSpLocks/>
          </p:cNvGrpSpPr>
          <p:nvPr/>
        </p:nvGrpSpPr>
        <p:grpSpPr bwMode="auto">
          <a:xfrm>
            <a:off x="2207767" y="2785588"/>
            <a:ext cx="6853683" cy="1263650"/>
            <a:chOff x="2182813" y="2790825"/>
            <a:chExt cx="6853683" cy="1263650"/>
          </a:xfrm>
        </p:grpSpPr>
        <p:grpSp>
          <p:nvGrpSpPr>
            <p:cNvPr id="13329" name="Group 69"/>
            <p:cNvGrpSpPr>
              <a:grpSpLocks/>
            </p:cNvGrpSpPr>
            <p:nvPr/>
          </p:nvGrpSpPr>
          <p:grpSpPr bwMode="auto">
            <a:xfrm>
              <a:off x="2182813" y="2790825"/>
              <a:ext cx="2598984" cy="1263650"/>
              <a:chOff x="2182691" y="2791297"/>
              <a:chExt cx="2599042" cy="1263024"/>
            </a:xfrm>
          </p:grpSpPr>
          <p:sp>
            <p:nvSpPr>
              <p:cNvPr id="13331" name="Pyr2"/>
              <p:cNvSpPr>
                <a:spLocks noEditPoints="1" noChangeArrowheads="1"/>
              </p:cNvSpPr>
              <p:nvPr/>
            </p:nvSpPr>
            <p:spPr bwMode="auto">
              <a:xfrm>
                <a:off x="2182691" y="2791297"/>
                <a:ext cx="2599042" cy="1263024"/>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787 w 21600"/>
                  <a:gd name="T13" fmla="*/ 500 h 21600"/>
                  <a:gd name="T14" fmla="*/ 15812 w 21600"/>
                  <a:gd name="T15" fmla="*/ 21100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FFC000"/>
              </a:solidFill>
              <a:ln w="9525">
                <a:solidFill>
                  <a:srgbClr val="000000"/>
                </a:solidFill>
                <a:miter lim="800000"/>
                <a:headEnd/>
                <a:tailEnd/>
              </a:ln>
            </p:spPr>
            <p:txBody>
              <a:bodyPr/>
              <a:lstStyle/>
              <a:p>
                <a:endParaRPr lang="en-GB" dirty="0"/>
              </a:p>
            </p:txBody>
          </p:sp>
          <p:sp>
            <p:nvSpPr>
              <p:cNvPr id="13332" name="TextBox 64"/>
              <p:cNvSpPr txBox="1">
                <a:spLocks noChangeArrowheads="1"/>
              </p:cNvSpPr>
              <p:nvPr/>
            </p:nvSpPr>
            <p:spPr bwMode="auto">
              <a:xfrm>
                <a:off x="2571736" y="3214686"/>
                <a:ext cx="1785950" cy="584775"/>
              </a:xfrm>
              <a:prstGeom prst="rect">
                <a:avLst/>
              </a:prstGeom>
              <a:noFill/>
              <a:ln w="9525">
                <a:noFill/>
                <a:miter lim="800000"/>
                <a:headEnd/>
                <a:tailEnd/>
              </a:ln>
            </p:spPr>
            <p:txBody>
              <a:bodyPr>
                <a:spAutoFit/>
              </a:bodyPr>
              <a:lstStyle/>
              <a:p>
                <a:pPr algn="ctr"/>
                <a:r>
                  <a:rPr lang="en-GB" sz="1600" b="1" dirty="0">
                    <a:solidFill>
                      <a:srgbClr val="000000"/>
                    </a:solidFill>
                  </a:rPr>
                  <a:t>Non-hip fragility fracture patients</a:t>
                </a:r>
              </a:p>
            </p:txBody>
          </p:sp>
        </p:grpSp>
        <p:sp>
          <p:nvSpPr>
            <p:cNvPr id="15" name="TextBox 14"/>
            <p:cNvSpPr txBox="1"/>
            <p:nvPr/>
          </p:nvSpPr>
          <p:spPr bwMode="auto">
            <a:xfrm>
              <a:off x="6000750" y="2971800"/>
              <a:ext cx="3035746" cy="769441"/>
            </a:xfrm>
            <a:prstGeom prst="rect">
              <a:avLst/>
            </a:prstGeom>
            <a:solidFill>
              <a:srgbClr val="FF6911"/>
            </a:solidFill>
            <a:ln w="19050">
              <a:solidFill>
                <a:srgbClr val="000000"/>
              </a:solidFill>
            </a:ln>
          </p:spPr>
          <p:txBody>
            <a:bodyPr wrap="square">
              <a:spAutoFit/>
            </a:bodyPr>
            <a:lstStyle/>
            <a:p>
              <a:pPr>
                <a:defRPr/>
              </a:pPr>
              <a:r>
                <a:rPr lang="en-GB" sz="1100" b="1" u="sng" dirty="0">
                  <a:solidFill>
                    <a:schemeClr val="tx1"/>
                  </a:solidFill>
                  <a:latin typeface="+mn-lt"/>
                  <a:cs typeface="+mn-cs"/>
                </a:rPr>
                <a:t>Objective 2</a:t>
              </a:r>
              <a:r>
                <a:rPr lang="en-GB" sz="1100" b="1" dirty="0">
                  <a:solidFill>
                    <a:schemeClr val="tx1"/>
                  </a:solidFill>
                  <a:latin typeface="+mn-lt"/>
                  <a:cs typeface="+mn-cs"/>
                </a:rPr>
                <a:t>: </a:t>
              </a:r>
              <a:r>
                <a:rPr lang="en-GB" sz="1100" dirty="0">
                  <a:solidFill>
                    <a:schemeClr val="tx1"/>
                  </a:solidFill>
                  <a:latin typeface="+mn-lt"/>
                  <a:cs typeface="+mn-cs"/>
                </a:rPr>
                <a:t>Respond to the first fracture to prevent the second through </a:t>
              </a:r>
              <a:r>
                <a:rPr lang="en-GB" sz="1100" dirty="0" smtClean="0">
                  <a:solidFill>
                    <a:schemeClr val="tx1"/>
                  </a:solidFill>
                  <a:latin typeface="+mn-lt"/>
                  <a:cs typeface="+mn-cs"/>
                </a:rPr>
                <a:t>establishment of </a:t>
              </a:r>
              <a:r>
                <a:rPr lang="en-GB" sz="1100" b="1" dirty="0" smtClean="0">
                  <a:solidFill>
                    <a:schemeClr val="tx1"/>
                  </a:solidFill>
                  <a:latin typeface="+mn-lt"/>
                  <a:cs typeface="+mn-cs"/>
                </a:rPr>
                <a:t>Fracture Liaison Services</a:t>
              </a:r>
              <a:r>
                <a:rPr lang="en-GB" sz="1100" dirty="0" smtClean="0">
                  <a:solidFill>
                    <a:schemeClr val="tx1"/>
                  </a:solidFill>
                  <a:latin typeface="+mn-lt"/>
                  <a:cs typeface="+mn-cs"/>
                </a:rPr>
                <a:t> bridging hospital and primary care services for fracture patients</a:t>
              </a:r>
              <a:endParaRPr lang="en-GB" sz="1100" dirty="0">
                <a:solidFill>
                  <a:schemeClr val="tx1"/>
                </a:solidFill>
                <a:latin typeface="+mn-lt"/>
                <a:cs typeface="+mn-cs"/>
              </a:endParaRPr>
            </a:p>
          </p:txBody>
        </p:sp>
      </p:grpSp>
      <p:grpSp>
        <p:nvGrpSpPr>
          <p:cNvPr id="6" name="Group 26"/>
          <p:cNvGrpSpPr>
            <a:grpSpLocks/>
          </p:cNvGrpSpPr>
          <p:nvPr/>
        </p:nvGrpSpPr>
        <p:grpSpPr bwMode="auto">
          <a:xfrm>
            <a:off x="1490663" y="4054475"/>
            <a:ext cx="7545833" cy="1262063"/>
            <a:chOff x="1490663" y="4054474"/>
            <a:chExt cx="7545833" cy="1262063"/>
          </a:xfrm>
        </p:grpSpPr>
        <p:grpSp>
          <p:nvGrpSpPr>
            <p:cNvPr id="13325" name="Group 70"/>
            <p:cNvGrpSpPr>
              <a:grpSpLocks/>
            </p:cNvGrpSpPr>
            <p:nvPr/>
          </p:nvGrpSpPr>
          <p:grpSpPr bwMode="auto">
            <a:xfrm>
              <a:off x="1490663" y="4054474"/>
              <a:ext cx="3982096" cy="1262063"/>
              <a:chOff x="1491332" y="4054321"/>
              <a:chExt cx="3981758" cy="1261674"/>
            </a:xfrm>
          </p:grpSpPr>
          <p:sp>
            <p:nvSpPr>
              <p:cNvPr id="13327" name="Pyr3"/>
              <p:cNvSpPr>
                <a:spLocks noEditPoints="1" noChangeArrowheads="1"/>
              </p:cNvSpPr>
              <p:nvPr/>
            </p:nvSpPr>
            <p:spPr bwMode="auto">
              <a:xfrm>
                <a:off x="1491332" y="4054321"/>
                <a:ext cx="3981758" cy="1261674"/>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5287 w 21600"/>
                  <a:gd name="T13" fmla="*/ 500 h 21600"/>
                  <a:gd name="T14" fmla="*/ 16312 w 21600"/>
                  <a:gd name="T15" fmla="*/ 21100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00B050"/>
              </a:solidFill>
              <a:ln w="9525">
                <a:solidFill>
                  <a:srgbClr val="000000"/>
                </a:solidFill>
                <a:miter lim="800000"/>
                <a:headEnd/>
                <a:tailEnd/>
              </a:ln>
            </p:spPr>
            <p:txBody>
              <a:bodyPr/>
              <a:lstStyle/>
              <a:p>
                <a:endParaRPr lang="en-GB" dirty="0"/>
              </a:p>
            </p:txBody>
          </p:sp>
          <p:sp>
            <p:nvSpPr>
              <p:cNvPr id="13328" name="TextBox 66"/>
              <p:cNvSpPr txBox="1">
                <a:spLocks noChangeArrowheads="1"/>
              </p:cNvSpPr>
              <p:nvPr/>
            </p:nvSpPr>
            <p:spPr bwMode="auto">
              <a:xfrm>
                <a:off x="2143722" y="4240866"/>
                <a:ext cx="2642982" cy="830741"/>
              </a:xfrm>
              <a:prstGeom prst="rect">
                <a:avLst/>
              </a:prstGeom>
              <a:noFill/>
              <a:ln w="9525">
                <a:noFill/>
                <a:miter lim="800000"/>
                <a:headEnd/>
                <a:tailEnd/>
              </a:ln>
            </p:spPr>
            <p:txBody>
              <a:bodyPr>
                <a:spAutoFit/>
              </a:bodyPr>
              <a:lstStyle/>
              <a:p>
                <a:pPr algn="ctr"/>
                <a:r>
                  <a:rPr lang="en-GB" sz="1600" b="1" dirty="0">
                    <a:solidFill>
                      <a:srgbClr val="000000"/>
                    </a:solidFill>
                  </a:rPr>
                  <a:t>Individuals at high risk </a:t>
                </a:r>
                <a:r>
                  <a:rPr lang="en-GB" sz="1600" b="1" dirty="0" smtClean="0">
                    <a:solidFill>
                      <a:srgbClr val="000000"/>
                    </a:solidFill>
                  </a:rPr>
                  <a:t>of first fragility </a:t>
                </a:r>
                <a:r>
                  <a:rPr lang="en-GB" sz="1600" b="1" dirty="0">
                    <a:solidFill>
                      <a:srgbClr val="000000"/>
                    </a:solidFill>
                  </a:rPr>
                  <a:t>fracture or other injurious falls</a:t>
                </a:r>
              </a:p>
            </p:txBody>
          </p:sp>
        </p:grpSp>
        <p:sp>
          <p:nvSpPr>
            <p:cNvPr id="20" name="TextBox 19"/>
            <p:cNvSpPr txBox="1"/>
            <p:nvPr/>
          </p:nvSpPr>
          <p:spPr bwMode="auto">
            <a:xfrm>
              <a:off x="6000750" y="4214812"/>
              <a:ext cx="3035746" cy="769441"/>
            </a:xfrm>
            <a:prstGeom prst="rect">
              <a:avLst/>
            </a:prstGeom>
            <a:solidFill>
              <a:srgbClr val="FF6911"/>
            </a:solidFill>
            <a:ln w="19050">
              <a:solidFill>
                <a:srgbClr val="000000"/>
              </a:solidFill>
            </a:ln>
          </p:spPr>
          <p:txBody>
            <a:bodyPr wrap="square">
              <a:spAutoFit/>
            </a:bodyPr>
            <a:lstStyle/>
            <a:p>
              <a:pPr>
                <a:defRPr/>
              </a:pPr>
              <a:r>
                <a:rPr lang="en-GB" sz="1100" b="1" u="sng" dirty="0">
                  <a:solidFill>
                    <a:schemeClr val="tx1"/>
                  </a:solidFill>
                  <a:latin typeface="+mn-lt"/>
                  <a:cs typeface="+mn-cs"/>
                </a:rPr>
                <a:t>Objective 3</a:t>
              </a:r>
              <a:r>
                <a:rPr lang="en-GB" sz="1100" b="1" dirty="0">
                  <a:solidFill>
                    <a:schemeClr val="tx1"/>
                  </a:solidFill>
                  <a:latin typeface="+mn-lt"/>
                  <a:cs typeface="+mn-cs"/>
                </a:rPr>
                <a:t>: </a:t>
              </a:r>
              <a:r>
                <a:rPr lang="en-GB" sz="1100" dirty="0" smtClean="0">
                  <a:solidFill>
                    <a:schemeClr val="tx1"/>
                  </a:solidFill>
                  <a:latin typeface="+mn-lt"/>
                  <a:cs typeface="+mn-cs"/>
                </a:rPr>
                <a:t>Health insurers or primary </a:t>
              </a:r>
              <a:r>
                <a:rPr lang="en-GB" sz="1100" dirty="0">
                  <a:solidFill>
                    <a:schemeClr val="tx1"/>
                  </a:solidFill>
                  <a:latin typeface="+mn-lt"/>
                  <a:cs typeface="+mn-cs"/>
                </a:rPr>
                <a:t>c</a:t>
              </a:r>
              <a:r>
                <a:rPr lang="en-GB" sz="1100" dirty="0" smtClean="0">
                  <a:solidFill>
                    <a:schemeClr val="tx1"/>
                  </a:solidFill>
                  <a:latin typeface="+mn-lt"/>
                  <a:cs typeface="+mn-cs"/>
                </a:rPr>
                <a:t>are providers to </a:t>
              </a:r>
              <a:r>
                <a:rPr lang="en-GB" sz="1100" b="1" u="sng" dirty="0" smtClean="0">
                  <a:solidFill>
                    <a:schemeClr val="tx1"/>
                  </a:solidFill>
                  <a:latin typeface="+mn-lt"/>
                  <a:cs typeface="+mn-cs"/>
                </a:rPr>
                <a:t>stratify risk </a:t>
              </a:r>
              <a:r>
                <a:rPr lang="en-GB" sz="1100" dirty="0" smtClean="0">
                  <a:solidFill>
                    <a:schemeClr val="tx1"/>
                  </a:solidFill>
                  <a:latin typeface="+mn-lt"/>
                  <a:cs typeface="+mn-cs"/>
                </a:rPr>
                <a:t>for their patients using fracture risk assessment tools combined with bone density testing</a:t>
              </a:r>
              <a:endParaRPr lang="en-GB" sz="1100" dirty="0">
                <a:solidFill>
                  <a:schemeClr val="tx1"/>
                </a:solidFill>
                <a:latin typeface="+mn-lt"/>
                <a:cs typeface="+mn-cs"/>
              </a:endParaRPr>
            </a:p>
          </p:txBody>
        </p:sp>
      </p:grpSp>
      <p:grpSp>
        <p:nvGrpSpPr>
          <p:cNvPr id="8" name="Group 79"/>
          <p:cNvGrpSpPr>
            <a:grpSpLocks/>
          </p:cNvGrpSpPr>
          <p:nvPr/>
        </p:nvGrpSpPr>
        <p:grpSpPr bwMode="auto">
          <a:xfrm>
            <a:off x="785813" y="5308600"/>
            <a:ext cx="8250683" cy="1263650"/>
            <a:chOff x="785786" y="5309248"/>
            <a:chExt cx="8250741" cy="1263024"/>
          </a:xfrm>
        </p:grpSpPr>
        <p:grpSp>
          <p:nvGrpSpPr>
            <p:cNvPr id="13321" name="Group 71"/>
            <p:cNvGrpSpPr>
              <a:grpSpLocks/>
            </p:cNvGrpSpPr>
            <p:nvPr/>
          </p:nvGrpSpPr>
          <p:grpSpPr bwMode="auto">
            <a:xfrm>
              <a:off x="785786" y="5309248"/>
              <a:ext cx="5386402" cy="1263024"/>
              <a:chOff x="785786" y="5309248"/>
              <a:chExt cx="5386402" cy="1263024"/>
            </a:xfrm>
          </p:grpSpPr>
          <p:sp>
            <p:nvSpPr>
              <p:cNvPr id="13323" name="Pyr4"/>
              <p:cNvSpPr>
                <a:spLocks noEditPoints="1" noChangeArrowheads="1"/>
              </p:cNvSpPr>
              <p:nvPr/>
            </p:nvSpPr>
            <p:spPr bwMode="auto">
              <a:xfrm>
                <a:off x="785786" y="5309248"/>
                <a:ext cx="5386402" cy="1263024"/>
              </a:xfrm>
              <a:custGeom>
                <a:avLst/>
                <a:gdLst>
                  <a:gd name="T0" fmla="*/ 2147483647 w 21600"/>
                  <a:gd name="T1" fmla="*/ 0 h 21600"/>
                  <a:gd name="T2" fmla="*/ 2147483647 w 21600"/>
                  <a:gd name="T3" fmla="*/ 0 h 21600"/>
                  <a:gd name="T4" fmla="*/ 2147483647 w 21600"/>
                  <a:gd name="T5" fmla="*/ 2147483647 h 21600"/>
                  <a:gd name="T6" fmla="*/ 0 w 21600"/>
                  <a:gd name="T7" fmla="*/ 2147483647 h 21600"/>
                  <a:gd name="T8" fmla="*/ 0 60000 65536"/>
                  <a:gd name="T9" fmla="*/ 0 60000 65536"/>
                  <a:gd name="T10" fmla="*/ 0 60000 65536"/>
                  <a:gd name="T11" fmla="*/ 0 60000 65536"/>
                  <a:gd name="T12" fmla="*/ 3287 w 21600"/>
                  <a:gd name="T13" fmla="*/ 500 h 21600"/>
                  <a:gd name="T14" fmla="*/ 17312 w 21600"/>
                  <a:gd name="T15" fmla="*/ 21100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0070C0"/>
              </a:solidFill>
              <a:ln w="9525">
                <a:solidFill>
                  <a:srgbClr val="000000"/>
                </a:solidFill>
                <a:miter lim="800000"/>
                <a:headEnd/>
                <a:tailEnd/>
              </a:ln>
            </p:spPr>
            <p:txBody>
              <a:bodyPr/>
              <a:lstStyle/>
              <a:p>
                <a:endParaRPr lang="en-GB" dirty="0"/>
              </a:p>
            </p:txBody>
          </p:sp>
          <p:sp>
            <p:nvSpPr>
              <p:cNvPr id="13324" name="TextBox 67"/>
              <p:cNvSpPr txBox="1">
                <a:spLocks noChangeArrowheads="1"/>
              </p:cNvSpPr>
              <p:nvPr/>
            </p:nvSpPr>
            <p:spPr bwMode="auto">
              <a:xfrm>
                <a:off x="2000232" y="5691862"/>
                <a:ext cx="2928958" cy="523220"/>
              </a:xfrm>
              <a:prstGeom prst="rect">
                <a:avLst/>
              </a:prstGeom>
              <a:noFill/>
              <a:ln w="9525">
                <a:noFill/>
                <a:miter lim="800000"/>
                <a:headEnd/>
                <a:tailEnd/>
              </a:ln>
            </p:spPr>
            <p:txBody>
              <a:bodyPr>
                <a:spAutoFit/>
              </a:bodyPr>
              <a:lstStyle/>
              <a:p>
                <a:pPr algn="ctr"/>
                <a:r>
                  <a:rPr lang="en-GB" sz="2800" b="1" dirty="0">
                    <a:solidFill>
                      <a:srgbClr val="000000"/>
                    </a:solidFill>
                  </a:rPr>
                  <a:t>Older people</a:t>
                </a:r>
              </a:p>
            </p:txBody>
          </p:sp>
        </p:grpSp>
        <p:sp>
          <p:nvSpPr>
            <p:cNvPr id="25" name="TextBox 24"/>
            <p:cNvSpPr txBox="1"/>
            <p:nvPr/>
          </p:nvSpPr>
          <p:spPr>
            <a:xfrm>
              <a:off x="6000760" y="5317182"/>
              <a:ext cx="3035767" cy="769557"/>
            </a:xfrm>
            <a:prstGeom prst="rect">
              <a:avLst/>
            </a:prstGeom>
            <a:solidFill>
              <a:srgbClr val="FF6911"/>
            </a:solidFill>
            <a:ln w="19050">
              <a:solidFill>
                <a:srgbClr val="000000"/>
              </a:solidFill>
            </a:ln>
          </p:spPr>
          <p:txBody>
            <a:bodyPr wrap="square">
              <a:spAutoFit/>
            </a:bodyPr>
            <a:lstStyle/>
            <a:p>
              <a:pPr>
                <a:defRPr/>
              </a:pPr>
              <a:r>
                <a:rPr lang="en-GB" sz="1100" b="1" u="sng" dirty="0">
                  <a:solidFill>
                    <a:schemeClr val="tx1"/>
                  </a:solidFill>
                  <a:latin typeface="+mn-lt"/>
                  <a:cs typeface="+mn-cs"/>
                </a:rPr>
                <a:t>Objective 4</a:t>
              </a:r>
              <a:r>
                <a:rPr lang="en-GB" sz="1100" b="1" dirty="0">
                  <a:solidFill>
                    <a:schemeClr val="tx1"/>
                  </a:solidFill>
                  <a:latin typeface="+mn-lt"/>
                  <a:cs typeface="+mn-cs"/>
                </a:rPr>
                <a:t>: Consistent delivery of public health messages </a:t>
              </a:r>
              <a:r>
                <a:rPr lang="en-GB" sz="1100" dirty="0">
                  <a:solidFill>
                    <a:schemeClr val="tx1"/>
                  </a:solidFill>
                  <a:latin typeface="+mn-lt"/>
                  <a:cs typeface="+mn-cs"/>
                </a:rPr>
                <a:t>on preserving physical activity, healthy lifestyles and reducing environmental hazards</a:t>
              </a:r>
            </a:p>
          </p:txBody>
        </p:sp>
      </p:grpSp>
      <p:grpSp>
        <p:nvGrpSpPr>
          <p:cNvPr id="13318" name="Group 29"/>
          <p:cNvGrpSpPr>
            <a:grpSpLocks/>
          </p:cNvGrpSpPr>
          <p:nvPr/>
        </p:nvGrpSpPr>
        <p:grpSpPr bwMode="auto">
          <a:xfrm>
            <a:off x="250825" y="1947863"/>
            <a:ext cx="2160588" cy="3929062"/>
            <a:chOff x="251520" y="1948209"/>
            <a:chExt cx="2160240" cy="3929063"/>
          </a:xfrm>
        </p:grpSpPr>
        <p:sp>
          <p:nvSpPr>
            <p:cNvPr id="13319" name="Down Arrow 80"/>
            <p:cNvSpPr>
              <a:spLocks noChangeArrowheads="1"/>
            </p:cNvSpPr>
            <p:nvPr/>
          </p:nvSpPr>
          <p:spPr bwMode="auto">
            <a:xfrm>
              <a:off x="251520" y="1948209"/>
              <a:ext cx="428625" cy="3929063"/>
            </a:xfrm>
            <a:prstGeom prst="downArrow">
              <a:avLst>
                <a:gd name="adj1" fmla="val 50000"/>
                <a:gd name="adj2" fmla="val 49992"/>
              </a:avLst>
            </a:prstGeom>
            <a:solidFill>
              <a:srgbClr val="C00000"/>
            </a:solidFill>
            <a:ln w="9525" algn="ctr">
              <a:solidFill>
                <a:srgbClr val="000000"/>
              </a:solidFill>
              <a:round/>
              <a:headEnd/>
              <a:tailEnd/>
            </a:ln>
          </p:spPr>
          <p:txBody>
            <a:bodyPr/>
            <a:lstStyle/>
            <a:p>
              <a:pPr algn="ctr" eaLnBrk="0" hangingPunct="0"/>
              <a:endParaRPr lang="en-GB" sz="1400" b="1" dirty="0">
                <a:solidFill>
                  <a:srgbClr val="000000"/>
                </a:solidFill>
              </a:endParaRPr>
            </a:p>
          </p:txBody>
        </p:sp>
        <p:sp>
          <p:nvSpPr>
            <p:cNvPr id="13322" name="TextBox 81"/>
            <p:cNvSpPr txBox="1">
              <a:spLocks noChangeArrowheads="1"/>
            </p:cNvSpPr>
            <p:nvPr/>
          </p:nvSpPr>
          <p:spPr bwMode="auto">
            <a:xfrm>
              <a:off x="756264" y="1970434"/>
              <a:ext cx="1655496" cy="738187"/>
            </a:xfrm>
            <a:prstGeom prst="rect">
              <a:avLst/>
            </a:prstGeom>
            <a:solidFill>
              <a:srgbClr val="FF6911"/>
            </a:solidFill>
            <a:ln w="9525">
              <a:solidFill>
                <a:srgbClr val="000000"/>
              </a:solidFill>
              <a:miter lim="800000"/>
              <a:headEnd/>
              <a:tailEnd/>
            </a:ln>
          </p:spPr>
          <p:txBody>
            <a:bodyPr>
              <a:spAutoFit/>
            </a:bodyPr>
            <a:lstStyle/>
            <a:p>
              <a:pPr>
                <a:defRPr/>
              </a:pPr>
              <a:r>
                <a:rPr lang="en-GB" sz="1400" b="1" dirty="0" smtClean="0">
                  <a:solidFill>
                    <a:srgbClr val="000000"/>
                  </a:solidFill>
                </a:rPr>
                <a:t>Maximize </a:t>
              </a:r>
              <a:r>
                <a:rPr lang="en-GB" sz="1400" b="1" dirty="0">
                  <a:solidFill>
                    <a:srgbClr val="000000"/>
                  </a:solidFill>
                </a:rPr>
                <a:t>cost-effectiveness by stepwise delivery</a:t>
              </a:r>
            </a:p>
          </p:txBody>
        </p:sp>
      </p:grpSp>
      <p:sp>
        <p:nvSpPr>
          <p:cNvPr id="27" name="Shape 32"/>
          <p:cNvSpPr/>
          <p:nvPr/>
        </p:nvSpPr>
        <p:spPr>
          <a:xfrm>
            <a:off x="3993943" y="334880"/>
            <a:ext cx="1156112" cy="317714"/>
          </a:xfrm>
          <a:prstGeom prst="rect">
            <a:avLst/>
          </a:prstGeom>
          <a:blipFill>
            <a:blip r:embed="rId2"/>
            <a:stretch>
              <a:fillRect/>
            </a:stretch>
          </a:blipFill>
        </p:spPr>
      </p:sp>
      <p:sp>
        <p:nvSpPr>
          <p:cNvPr id="28" name="Rectangle 2"/>
          <p:cNvSpPr>
            <a:spLocks noGrp="1" noRot="1" noChangeArrowheads="1"/>
          </p:cNvSpPr>
          <p:nvPr>
            <p:ph type="title" idx="4294967295"/>
          </p:nvPr>
        </p:nvSpPr>
        <p:spPr>
          <a:xfrm>
            <a:off x="117018" y="511514"/>
            <a:ext cx="8909962" cy="749117"/>
          </a:xfrm>
        </p:spPr>
        <p:txBody>
          <a:bodyPr/>
          <a:lstStyle/>
          <a:p>
            <a:pPr algn="ctr" eaLnBrk="1" hangingPunct="1"/>
            <a:r>
              <a:rPr lang="en-US" sz="3000" i="1" dirty="0" smtClean="0">
                <a:solidFill>
                  <a:srgbClr val="FF6911"/>
                </a:solidFill>
                <a:latin typeface="Arial" charset="0"/>
                <a:cs typeface="Arial" charset="0"/>
              </a:rPr>
              <a:t>Why </a:t>
            </a:r>
            <a:r>
              <a:rPr lang="en-US" sz="3000" i="1" u="sng" dirty="0" smtClean="0">
                <a:solidFill>
                  <a:srgbClr val="FF6911"/>
                </a:solidFill>
                <a:latin typeface="Arial" charset="0"/>
                <a:cs typeface="Arial" charset="0"/>
              </a:rPr>
              <a:t>Secondary</a:t>
            </a:r>
            <a:r>
              <a:rPr lang="en-US" sz="3000" i="1" dirty="0" smtClean="0">
                <a:solidFill>
                  <a:srgbClr val="FF6911"/>
                </a:solidFill>
                <a:latin typeface="Arial" charset="0"/>
                <a:cs typeface="Arial" charset="0"/>
              </a:rPr>
              <a:t> Fracture Prevention?</a:t>
            </a:r>
            <a:endParaRPr lang="en-US" sz="3000" b="1" i="1" dirty="0">
              <a:solidFill>
                <a:srgbClr val="FF6911"/>
              </a:solidFill>
              <a:latin typeface="Arial" charset="0"/>
              <a:cs typeface="Arial" charset="0"/>
            </a:endParaRPr>
          </a:p>
        </p:txBody>
      </p:sp>
      <p:sp>
        <p:nvSpPr>
          <p:cNvPr id="29" name="TextBox 28"/>
          <p:cNvSpPr txBox="1"/>
          <p:nvPr/>
        </p:nvSpPr>
        <p:spPr>
          <a:xfrm>
            <a:off x="6172177" y="6357660"/>
            <a:ext cx="2971823" cy="461665"/>
          </a:xfrm>
          <a:prstGeom prst="rect">
            <a:avLst/>
          </a:prstGeom>
          <a:noFill/>
        </p:spPr>
        <p:txBody>
          <a:bodyPr wrap="square" rtlCol="0">
            <a:spAutoFit/>
          </a:bodyPr>
          <a:lstStyle/>
          <a:p>
            <a:r>
              <a:rPr lang="en-GB" sz="1200" b="1" i="1" dirty="0" smtClean="0">
                <a:latin typeface="Calibri" pitchFamily="34" charset="0"/>
              </a:rPr>
              <a:t>(Adapted </a:t>
            </a:r>
            <a:r>
              <a:rPr lang="en-GB" sz="1200" b="1" i="1" dirty="0">
                <a:latin typeface="Calibri" pitchFamily="34" charset="0"/>
              </a:rPr>
              <a:t>from </a:t>
            </a:r>
            <a:r>
              <a:rPr lang="en-GB" sz="1200" b="1" i="1" u="sng" dirty="0">
                <a:latin typeface="Calibri" pitchFamily="34" charset="0"/>
                <a:hlinkClick r:id="rId3"/>
              </a:rPr>
              <a:t>Falls and fractures: Effective interventions in health and social </a:t>
            </a:r>
            <a:r>
              <a:rPr lang="en-GB" sz="1200" b="1" i="1" u="sng" dirty="0" smtClean="0">
                <a:latin typeface="Calibri" pitchFamily="34" charset="0"/>
                <a:hlinkClick r:id="rId3"/>
              </a:rPr>
              <a:t>care</a:t>
            </a:r>
            <a:r>
              <a:rPr lang="en-GB" sz="1200" b="1" i="1" dirty="0" smtClean="0">
                <a:latin typeface="Calibri" pitchFamily="34" charset="0"/>
              </a:rPr>
              <a:t>)</a:t>
            </a:r>
            <a:endParaRPr lang="en-US" sz="1200" b="1" i="1" dirty="0">
              <a:latin typeface="Calibri" pitchFamily="34" charset="0"/>
            </a:endParaRPr>
          </a:p>
        </p:txBody>
      </p:sp>
      <p:cxnSp>
        <p:nvCxnSpPr>
          <p:cNvPr id="3" name="Straight Connector 2"/>
          <p:cNvCxnSpPr/>
          <p:nvPr/>
        </p:nvCxnSpPr>
        <p:spPr>
          <a:xfrm>
            <a:off x="1382381" y="4049238"/>
            <a:ext cx="4164659" cy="0"/>
          </a:xfrm>
          <a:prstGeom prst="line">
            <a:avLst/>
          </a:prstGeom>
          <a:ln w="38100">
            <a:solidFill>
              <a:schemeClr val="tx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26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198" y="1130154"/>
            <a:ext cx="8343902" cy="609600"/>
          </a:xfrm>
        </p:spPr>
        <p:txBody>
          <a:bodyPr/>
          <a:lstStyle/>
          <a:p>
            <a:pPr algn="ctr" eaLnBrk="1" hangingPunct="1"/>
            <a:r>
              <a:rPr lang="en-US" sz="3200" b="1" i="1" dirty="0" smtClean="0">
                <a:solidFill>
                  <a:srgbClr val="FD592D"/>
                </a:solidFill>
              </a:rPr>
              <a:t>FLS </a:t>
            </a:r>
            <a:r>
              <a:rPr lang="en-US" sz="3200" i="1" dirty="0" smtClean="0">
                <a:solidFill>
                  <a:srgbClr val="FD592D"/>
                </a:solidFill>
              </a:rPr>
              <a:t>Effectiveness:</a:t>
            </a:r>
            <a:br>
              <a:rPr lang="en-US" sz="3200" i="1" dirty="0" smtClean="0">
                <a:solidFill>
                  <a:srgbClr val="FD592D"/>
                </a:solidFill>
              </a:rPr>
            </a:br>
            <a:r>
              <a:rPr lang="en-US" sz="3200" i="1" dirty="0" smtClean="0">
                <a:solidFill>
                  <a:srgbClr val="FD592D"/>
                </a:solidFill>
              </a:rPr>
              <a:t>Dependent on its Intensity </a:t>
            </a:r>
            <a:endParaRPr lang="en-US" sz="3200" b="1" i="1" dirty="0">
              <a:solidFill>
                <a:srgbClr val="FD592D"/>
              </a:solidFill>
            </a:endParaRPr>
          </a:p>
        </p:txBody>
      </p:sp>
      <p:sp>
        <p:nvSpPr>
          <p:cNvPr id="6" name="Shape 32"/>
          <p:cNvSpPr/>
          <p:nvPr/>
        </p:nvSpPr>
        <p:spPr>
          <a:xfrm>
            <a:off x="4093956" y="334880"/>
            <a:ext cx="1156112" cy="317714"/>
          </a:xfrm>
          <a:prstGeom prst="rect">
            <a:avLst/>
          </a:prstGeom>
          <a:blipFill>
            <a:blip r:embed="rId3"/>
            <a:stretch>
              <a:fillRect/>
            </a:stretch>
          </a:blipFill>
        </p:spPr>
      </p:sp>
      <p:pic>
        <p:nvPicPr>
          <p:cNvPr id="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011" y="1739754"/>
            <a:ext cx="3251202" cy="43458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3955" y="1717134"/>
            <a:ext cx="4671515" cy="477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3"/>
          <p:cNvSpPr>
            <a:spLocks noChangeArrowheads="1"/>
          </p:cNvSpPr>
          <p:nvPr/>
        </p:nvSpPr>
        <p:spPr bwMode="auto">
          <a:xfrm>
            <a:off x="558011" y="6263330"/>
            <a:ext cx="52959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FontTx/>
              <a:buNone/>
            </a:pPr>
            <a:r>
              <a:rPr lang="de-DE" sz="1000" dirty="0">
                <a:solidFill>
                  <a:srgbClr val="000000"/>
                </a:solidFill>
              </a:rPr>
              <a:t>1. </a:t>
            </a:r>
            <a:r>
              <a:rPr lang="de-DE" sz="1000" dirty="0" smtClean="0">
                <a:solidFill>
                  <a:srgbClr val="000000"/>
                </a:solidFill>
              </a:rPr>
              <a:t>Ganda K et al. </a:t>
            </a:r>
            <a:r>
              <a:rPr lang="de-DE" sz="1000" i="1" dirty="0" smtClean="0">
                <a:solidFill>
                  <a:srgbClr val="000000"/>
                </a:solidFill>
              </a:rPr>
              <a:t>Osteoporosis International </a:t>
            </a:r>
            <a:r>
              <a:rPr lang="de-DE" sz="1000" dirty="0">
                <a:solidFill>
                  <a:srgbClr val="000000"/>
                </a:solidFill>
              </a:rPr>
              <a:t>2013 Feb</a:t>
            </a:r>
            <a:r>
              <a:rPr lang="de-DE" sz="1000" dirty="0" smtClean="0">
                <a:solidFill>
                  <a:srgbClr val="000000"/>
                </a:solidFill>
              </a:rPr>
              <a:t>; 24(2): 393-406.</a:t>
            </a:r>
            <a:endParaRPr lang="en-GB" sz="1000" dirty="0">
              <a:solidFill>
                <a:srgbClr val="000000"/>
              </a:solidFill>
            </a:endParaRPr>
          </a:p>
          <a:p>
            <a:pPr fontAlgn="base">
              <a:spcBef>
                <a:spcPct val="50000"/>
              </a:spcBef>
              <a:spcAft>
                <a:spcPct val="0"/>
              </a:spcAft>
              <a:buFontTx/>
              <a:buNone/>
            </a:pPr>
            <a:r>
              <a:rPr lang="en-GB" sz="1000" dirty="0">
                <a:solidFill>
                  <a:srgbClr val="000000"/>
                </a:solidFill>
              </a:rPr>
              <a:t>2. Osteoporosis </a:t>
            </a:r>
            <a:r>
              <a:rPr lang="en-GB" sz="1000" dirty="0" smtClean="0">
                <a:solidFill>
                  <a:srgbClr val="000000"/>
                </a:solidFill>
              </a:rPr>
              <a:t>Canada. “Make the FIRST break the LAST with Fracture Liaison Services”.</a:t>
            </a:r>
            <a:endParaRPr lang="en-GB" sz="1000" dirty="0">
              <a:solidFill>
                <a:srgbClr val="C00000"/>
              </a:solidFill>
            </a:endParaRPr>
          </a:p>
        </p:txBody>
      </p:sp>
    </p:spTree>
    <p:extLst>
      <p:ext uri="{BB962C8B-B14F-4D97-AF65-F5344CB8AC3E}">
        <p14:creationId xmlns:p14="http://schemas.microsoft.com/office/powerpoint/2010/main" val="967727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27034" y="650519"/>
            <a:ext cx="9055100" cy="677078"/>
          </a:xfrm>
          <a:prstGeom prst="rect">
            <a:avLst/>
          </a:prstGeom>
        </p:spPr>
        <p:txBody>
          <a:bodyPr wrap="square" lIns="91425" tIns="91425" rIns="91425" bIns="91425" anchor="b" anchorCtr="0">
            <a:spAutoFit/>
          </a:bodyPr>
          <a:lstStyle/>
          <a:p>
            <a:pPr algn="ctr">
              <a:buNone/>
            </a:pPr>
            <a:r>
              <a:rPr lang="en" sz="3200" i="1" kern="1200" spc="-100" dirty="0" smtClean="0">
                <a:solidFill>
                  <a:srgbClr val="FF6911"/>
                </a:solidFill>
                <a:latin typeface="Helvetica"/>
                <a:cs typeface="Helvetica"/>
              </a:rPr>
              <a:t>Osteoporosis: Definition </a:t>
            </a:r>
            <a:endParaRPr lang="en" sz="3200" i="1" kern="1200" spc="-100" dirty="0">
              <a:solidFill>
                <a:srgbClr val="FF6911"/>
              </a:solidFill>
              <a:latin typeface="Helvetica"/>
              <a:cs typeface="Helvetica"/>
            </a:endParaRPr>
          </a:p>
        </p:txBody>
      </p:sp>
      <p:sp>
        <p:nvSpPr>
          <p:cNvPr id="31" name="Shape 31"/>
          <p:cNvSpPr>
            <a:spLocks noGrp="1"/>
          </p:cNvSpPr>
          <p:nvPr>
            <p:ph type="body" idx="1"/>
          </p:nvPr>
        </p:nvSpPr>
        <p:spPr>
          <a:xfrm>
            <a:off x="415239" y="1416110"/>
            <a:ext cx="8278689" cy="5203958"/>
          </a:xfrm>
          <a:prstGeom prst="rect">
            <a:avLst/>
          </a:prstGeom>
        </p:spPr>
        <p:txBody>
          <a:bodyPr wrap="square" lIns="91425" tIns="91425" rIns="91425" bIns="91425" anchor="t" anchorCtr="0">
            <a:spAutoFit/>
          </a:bodyPr>
          <a:lstStyle/>
          <a:p>
            <a:pPr marL="0" eaLnBrk="1" hangingPunct="1">
              <a:spcBef>
                <a:spcPts val="0"/>
              </a:spcBef>
              <a:buClr>
                <a:srgbClr val="FFFFFF"/>
              </a:buClr>
              <a:buSzPct val="75000"/>
              <a:buFont typeface="Times New Roman" pitchFamily="18" charset="0"/>
              <a:buNone/>
            </a:pPr>
            <a:r>
              <a:rPr lang="en-US" sz="2400" dirty="0" smtClean="0">
                <a:latin typeface="Helvetica" panose="020B0604020202020204" pitchFamily="34" charset="0"/>
                <a:cs typeface="Helvetica" panose="020B0604020202020204" pitchFamily="34" charset="0"/>
              </a:rPr>
              <a:t>Osteoporosis is a </a:t>
            </a:r>
            <a:r>
              <a:rPr lang="en-US" altLang="ja-JP" sz="2400" b="1" dirty="0">
                <a:latin typeface="Helvetica" panose="020B0604020202020204" pitchFamily="34" charset="0"/>
                <a:cs typeface="Helvetica" panose="020B0604020202020204" pitchFamily="34" charset="0"/>
              </a:rPr>
              <a:t>disease characterized </a:t>
            </a:r>
            <a:r>
              <a:rPr lang="en-US" altLang="ja-JP" sz="2400" b="1" dirty="0" smtClean="0">
                <a:latin typeface="Helvetica" panose="020B0604020202020204" pitchFamily="34" charset="0"/>
                <a:cs typeface="Helvetica" panose="020B0604020202020204" pitchFamily="34" charset="0"/>
              </a:rPr>
              <a:t>by </a:t>
            </a:r>
            <a:r>
              <a:rPr lang="en-US" altLang="ja-JP" sz="2400" b="1" dirty="0">
                <a:latin typeface="Helvetica" panose="020B0604020202020204" pitchFamily="34" charset="0"/>
                <a:cs typeface="Helvetica" panose="020B0604020202020204" pitchFamily="34" charset="0"/>
              </a:rPr>
              <a:t>weakened and fragile bone tissue, leading to an increased chance of fracture</a:t>
            </a:r>
            <a:endParaRPr lang="en-US" sz="2400" b="1" dirty="0" smtClean="0">
              <a:latin typeface="Helvetica" panose="020B0604020202020204" pitchFamily="34" charset="0"/>
              <a:cs typeface="Helvetica" panose="020B0604020202020204" pitchFamily="34" charset="0"/>
            </a:endParaRPr>
          </a:p>
          <a:p>
            <a:pPr marL="0" eaLnBrk="1" hangingPunct="1">
              <a:spcBef>
                <a:spcPts val="0"/>
              </a:spcBef>
              <a:buClr>
                <a:srgbClr val="FFFFFF"/>
              </a:buClr>
              <a:buSzPct val="75000"/>
              <a:buFont typeface="Times New Roman" pitchFamily="18" charset="0"/>
              <a:buNone/>
            </a:pPr>
            <a:endParaRPr lang="en-GB" sz="2400" b="1" dirty="0" smtClean="0">
              <a:latin typeface="Helvetica"/>
              <a:ea typeface="Helvetica"/>
              <a:cs typeface="Helvetica"/>
            </a:endParaRPr>
          </a:p>
          <a:p>
            <a:pPr marL="0" eaLnBrk="1" hangingPunct="1">
              <a:spcBef>
                <a:spcPts val="0"/>
              </a:spcBef>
              <a:buClr>
                <a:srgbClr val="FFFFFF"/>
              </a:buClr>
              <a:buSzPct val="75000"/>
              <a:buFont typeface="Times New Roman" pitchFamily="18" charset="0"/>
              <a:buNone/>
            </a:pPr>
            <a:endParaRPr lang="en-GB" sz="2400" b="1" dirty="0">
              <a:latin typeface="Helvetica"/>
              <a:ea typeface="Helvetica"/>
              <a:cs typeface="Helvetica"/>
            </a:endParaRPr>
          </a:p>
          <a:p>
            <a:pPr marL="0" eaLnBrk="1" hangingPunct="1">
              <a:spcBef>
                <a:spcPts val="0"/>
              </a:spcBef>
              <a:buClr>
                <a:srgbClr val="FFFFFF"/>
              </a:buClr>
              <a:buSzPct val="75000"/>
              <a:buFont typeface="Times New Roman" pitchFamily="18" charset="0"/>
              <a:buNone/>
            </a:pPr>
            <a:endParaRPr lang="en-GB" sz="2400" b="1" dirty="0" smtClean="0">
              <a:latin typeface="Helvetica"/>
              <a:ea typeface="Helvetica"/>
              <a:cs typeface="Helvetica"/>
            </a:endParaRPr>
          </a:p>
          <a:p>
            <a:pPr marL="0" eaLnBrk="1" hangingPunct="1">
              <a:spcBef>
                <a:spcPts val="0"/>
              </a:spcBef>
              <a:buClr>
                <a:srgbClr val="FFFFFF"/>
              </a:buClr>
              <a:buSzPct val="75000"/>
              <a:buFont typeface="Times New Roman" pitchFamily="18" charset="0"/>
              <a:buNone/>
            </a:pPr>
            <a:endParaRPr lang="en-GB" sz="2400" b="1" dirty="0">
              <a:latin typeface="Helvetica"/>
              <a:ea typeface="Helvetica"/>
              <a:cs typeface="Helvetica"/>
            </a:endParaRPr>
          </a:p>
          <a:p>
            <a:pPr marL="0" eaLnBrk="1" hangingPunct="1">
              <a:spcBef>
                <a:spcPts val="0"/>
              </a:spcBef>
              <a:buClr>
                <a:srgbClr val="FFFFFF"/>
              </a:buClr>
              <a:buSzPct val="75000"/>
              <a:buFont typeface="Times New Roman" pitchFamily="18" charset="0"/>
              <a:buNone/>
            </a:pPr>
            <a:endParaRPr lang="en-GB" sz="2400" b="1" dirty="0" smtClean="0">
              <a:latin typeface="Helvetica"/>
              <a:ea typeface="Helvetica"/>
              <a:cs typeface="Helvetica"/>
            </a:endParaRPr>
          </a:p>
          <a:p>
            <a:pPr marL="0" eaLnBrk="1" hangingPunct="1">
              <a:spcBef>
                <a:spcPts val="0"/>
              </a:spcBef>
              <a:buClr>
                <a:srgbClr val="FFFFFF"/>
              </a:buClr>
              <a:buSzPct val="75000"/>
              <a:buFont typeface="Times New Roman" pitchFamily="18" charset="0"/>
              <a:buNone/>
            </a:pPr>
            <a:endParaRPr lang="en-GB" sz="2400" b="1" dirty="0" smtClean="0">
              <a:latin typeface="Helvetica"/>
              <a:ea typeface="Helvetica"/>
              <a:cs typeface="Helvetica"/>
            </a:endParaRPr>
          </a:p>
          <a:p>
            <a:pPr marL="0" eaLnBrk="1" hangingPunct="1">
              <a:spcBef>
                <a:spcPts val="0"/>
              </a:spcBef>
              <a:buClr>
                <a:srgbClr val="FFFFFF"/>
              </a:buClr>
              <a:buSzPct val="75000"/>
              <a:buFont typeface="Times New Roman" pitchFamily="18" charset="0"/>
              <a:buNone/>
            </a:pPr>
            <a:endParaRPr lang="en-GB" sz="2400" b="1" dirty="0" smtClean="0">
              <a:latin typeface="Helvetica"/>
              <a:ea typeface="Helvetica"/>
              <a:cs typeface="Helvetica"/>
            </a:endParaRPr>
          </a:p>
          <a:p>
            <a:pPr marL="0" eaLnBrk="1" hangingPunct="1">
              <a:spcBef>
                <a:spcPts val="0"/>
              </a:spcBef>
              <a:buClr>
                <a:srgbClr val="FFFFFF"/>
              </a:buClr>
              <a:buSzPct val="75000"/>
              <a:buFont typeface="Times New Roman" pitchFamily="18" charset="0"/>
              <a:buNone/>
            </a:pPr>
            <a:endParaRPr lang="en-GB" sz="2400" b="1" dirty="0">
              <a:latin typeface="Helvetica"/>
              <a:ea typeface="Helvetica"/>
              <a:cs typeface="Helvetica"/>
            </a:endParaRPr>
          </a:p>
          <a:p>
            <a:pPr marL="0" eaLnBrk="1" hangingPunct="1">
              <a:spcBef>
                <a:spcPts val="0"/>
              </a:spcBef>
              <a:buClr>
                <a:srgbClr val="FFFFFF"/>
              </a:buClr>
              <a:buSzPct val="75000"/>
              <a:buFont typeface="Times New Roman" pitchFamily="18" charset="0"/>
              <a:buNone/>
            </a:pPr>
            <a:endParaRPr lang="en-GB" sz="1200" b="1" dirty="0" smtClean="0">
              <a:latin typeface="Helvetica"/>
              <a:ea typeface="Helvetica"/>
              <a:cs typeface="Helvetica"/>
            </a:endParaRPr>
          </a:p>
          <a:p>
            <a:pPr marL="0" lvl="1" indent="0">
              <a:spcBef>
                <a:spcPts val="0"/>
              </a:spcBef>
              <a:buNone/>
            </a:pPr>
            <a:endParaRPr lang="en-US" dirty="0" smtClean="0">
              <a:latin typeface="Helvetica" panose="020B0604020202020204" pitchFamily="34" charset="0"/>
              <a:cs typeface="Helvetica" panose="020B0604020202020204" pitchFamily="34" charset="0"/>
            </a:endParaRPr>
          </a:p>
          <a:p>
            <a:pPr marL="0" lvl="1" indent="0">
              <a:buNone/>
            </a:pPr>
            <a:endParaRPr lang="en-US" sz="2200" dirty="0">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3"/>
          <a:stretch>
            <a:fillRect/>
          </a:stretch>
        </p:blipFill>
        <p:spPr>
          <a:xfrm>
            <a:off x="1181728" y="2804961"/>
            <a:ext cx="6745709" cy="3589587"/>
          </a:xfrm>
          <a:prstGeom prst="rect">
            <a:avLst/>
          </a:prstGeom>
        </p:spPr>
      </p:pic>
      <p:sp>
        <p:nvSpPr>
          <p:cNvPr id="4" name="TextBox 3"/>
          <p:cNvSpPr txBox="1"/>
          <p:nvPr/>
        </p:nvSpPr>
        <p:spPr>
          <a:xfrm>
            <a:off x="1445496" y="6231040"/>
            <a:ext cx="2195546" cy="369332"/>
          </a:xfrm>
          <a:prstGeom prst="rect">
            <a:avLst/>
          </a:prstGeom>
          <a:noFill/>
        </p:spPr>
        <p:txBody>
          <a:bodyPr wrap="square" rtlCol="0">
            <a:spAutoFit/>
          </a:bodyPr>
          <a:lstStyle/>
          <a:p>
            <a:pPr algn="ctr"/>
            <a:r>
              <a:rPr lang="en-US" sz="1800" b="1" i="1" dirty="0" smtClean="0">
                <a:solidFill>
                  <a:srgbClr val="FF6911"/>
                </a:solidFill>
                <a:latin typeface="Helvetica" panose="020B0604020202020204" pitchFamily="34" charset="0"/>
                <a:cs typeface="Helvetica" panose="020B0604020202020204" pitchFamily="34" charset="0"/>
              </a:rPr>
              <a:t>Normal</a:t>
            </a:r>
            <a:endParaRPr lang="en-US" sz="1800" b="1" i="1" dirty="0">
              <a:solidFill>
                <a:srgbClr val="FF6911"/>
              </a:solidFill>
              <a:latin typeface="Helvetica" panose="020B0604020202020204" pitchFamily="34" charset="0"/>
              <a:cs typeface="Helvetica" panose="020B0604020202020204" pitchFamily="34" charset="0"/>
            </a:endParaRPr>
          </a:p>
        </p:txBody>
      </p:sp>
      <p:sp>
        <p:nvSpPr>
          <p:cNvPr id="10" name="TextBox 9"/>
          <p:cNvSpPr txBox="1"/>
          <p:nvPr/>
        </p:nvSpPr>
        <p:spPr>
          <a:xfrm>
            <a:off x="5111999" y="6209882"/>
            <a:ext cx="2429722" cy="369332"/>
          </a:xfrm>
          <a:prstGeom prst="rect">
            <a:avLst/>
          </a:prstGeom>
          <a:noFill/>
        </p:spPr>
        <p:txBody>
          <a:bodyPr wrap="square" rtlCol="0">
            <a:spAutoFit/>
          </a:bodyPr>
          <a:lstStyle/>
          <a:p>
            <a:pPr algn="ctr"/>
            <a:r>
              <a:rPr lang="en-US" sz="1800" b="1" i="1" dirty="0" smtClean="0">
                <a:solidFill>
                  <a:srgbClr val="FF6911"/>
                </a:solidFill>
                <a:latin typeface="Helvetica" panose="020B0604020202020204" pitchFamily="34" charset="0"/>
                <a:cs typeface="Helvetica" panose="020B0604020202020204" pitchFamily="34" charset="0"/>
              </a:rPr>
              <a:t>Osteoporosis</a:t>
            </a:r>
            <a:endParaRPr lang="en-US" sz="1800" b="1" i="1" dirty="0">
              <a:solidFill>
                <a:srgbClr val="FF6911"/>
              </a:solidFill>
              <a:latin typeface="Helvetica" panose="020B0604020202020204" pitchFamily="34" charset="0"/>
              <a:cs typeface="Helvetica" panose="020B0604020202020204" pitchFamily="34" charset="0"/>
            </a:endParaRPr>
          </a:p>
        </p:txBody>
      </p:sp>
      <p:sp>
        <p:nvSpPr>
          <p:cNvPr id="7" name="Shape 32"/>
          <p:cNvSpPr/>
          <p:nvPr/>
        </p:nvSpPr>
        <p:spPr>
          <a:xfrm>
            <a:off x="4093956" y="334880"/>
            <a:ext cx="1156112" cy="317714"/>
          </a:xfrm>
          <a:prstGeom prst="rect">
            <a:avLst/>
          </a:prstGeom>
          <a:blipFill>
            <a:blip r:embed="rId4"/>
            <a:stretch>
              <a:fillRect/>
            </a:stretch>
          </a:blipFill>
        </p:spPr>
      </p:sp>
    </p:spTree>
    <p:extLst>
      <p:ext uri="{BB962C8B-B14F-4D97-AF65-F5344CB8AC3E}">
        <p14:creationId xmlns:p14="http://schemas.microsoft.com/office/powerpoint/2010/main" val="2147444259"/>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602651"/>
            <a:ext cx="8763000" cy="609600"/>
          </a:xfrm>
        </p:spPr>
        <p:txBody>
          <a:bodyPr>
            <a:noAutofit/>
          </a:bodyPr>
          <a:lstStyle/>
          <a:p>
            <a:r>
              <a:rPr lang="en-US" sz="2400" b="1" i="1" dirty="0" smtClean="0">
                <a:solidFill>
                  <a:srgbClr val="FF6911"/>
                </a:solidFill>
              </a:rPr>
              <a:t>Annual Unadjusted Probability of Osteoporosis Medication Use Within 12 Months After Discharge*</a:t>
            </a:r>
            <a:endParaRPr lang="en-US" sz="2400" b="1" i="1" dirty="0">
              <a:solidFill>
                <a:srgbClr val="FF691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798" y="1857049"/>
            <a:ext cx="5867400" cy="45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598" y="6387150"/>
            <a:ext cx="9067800" cy="261610"/>
          </a:xfrm>
          <a:prstGeom prst="rect">
            <a:avLst/>
          </a:prstGeom>
          <a:noFill/>
        </p:spPr>
        <p:txBody>
          <a:bodyPr wrap="square" rtlCol="0">
            <a:spAutoFit/>
          </a:bodyPr>
          <a:lstStyle/>
          <a:p>
            <a:r>
              <a:rPr lang="en-US" sz="1100" i="1" dirty="0" smtClean="0"/>
              <a:t>* Solomon, et al., “Osteoporosis Medication Use after Hip Fracture in U.S. Patients between 2001 and 2011.” JBMR (September 2014);29(9): 1929-37.</a:t>
            </a:r>
            <a:endParaRPr lang="en-US" sz="1100" i="1" dirty="0"/>
          </a:p>
        </p:txBody>
      </p:sp>
      <p:sp>
        <p:nvSpPr>
          <p:cNvPr id="23" name="Isosceles Triangle 22"/>
          <p:cNvSpPr/>
          <p:nvPr/>
        </p:nvSpPr>
        <p:spPr>
          <a:xfrm>
            <a:off x="4393582" y="4033793"/>
            <a:ext cx="76200" cy="571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96240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4838311" y="4033793"/>
            <a:ext cx="76200" cy="571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5855621" y="3976643"/>
            <a:ext cx="76200" cy="571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5323778" y="4033793"/>
            <a:ext cx="76200" cy="571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3959612" y="4062368"/>
            <a:ext cx="76200" cy="571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4413096"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4824761" y="3812788"/>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5320990" y="3810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5887216" y="3679902"/>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328598" y="3533336"/>
            <a:ext cx="1828800" cy="369332"/>
          </a:xfrm>
          <a:prstGeom prst="rect">
            <a:avLst/>
          </a:prstGeom>
          <a:noFill/>
        </p:spPr>
        <p:txBody>
          <a:bodyPr wrap="square" rtlCol="0">
            <a:spAutoFit/>
          </a:bodyPr>
          <a:lstStyle/>
          <a:p>
            <a:endParaRPr lang="en-US" dirty="0"/>
          </a:p>
        </p:txBody>
      </p:sp>
      <p:sp>
        <p:nvSpPr>
          <p:cNvPr id="16" name="Shape 32"/>
          <p:cNvSpPr/>
          <p:nvPr/>
        </p:nvSpPr>
        <p:spPr>
          <a:xfrm>
            <a:off x="4093956"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2148068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2" y="493737"/>
            <a:ext cx="8229600" cy="1143000"/>
          </a:xfrm>
        </p:spPr>
        <p:txBody>
          <a:bodyPr>
            <a:normAutofit fontScale="90000"/>
          </a:bodyPr>
          <a:lstStyle/>
          <a:p>
            <a:pPr algn="ctr"/>
            <a:r>
              <a:rPr lang="en-US" sz="3000" i="1" dirty="0" smtClean="0">
                <a:solidFill>
                  <a:srgbClr val="FD592D"/>
                </a:solidFill>
              </a:rPr>
              <a:t/>
            </a:r>
            <a:br>
              <a:rPr lang="en-US" sz="3000" i="1" dirty="0" smtClean="0">
                <a:solidFill>
                  <a:srgbClr val="FD592D"/>
                </a:solidFill>
              </a:rPr>
            </a:br>
            <a:r>
              <a:rPr lang="en-US" sz="3000" i="1" dirty="0" smtClean="0">
                <a:solidFill>
                  <a:srgbClr val="FD592D"/>
                </a:solidFill>
              </a:rPr>
              <a:t>Treatment After Hip Fracture in the UK: </a:t>
            </a:r>
            <a:br>
              <a:rPr lang="en-US" sz="3000" i="1" dirty="0" smtClean="0">
                <a:solidFill>
                  <a:srgbClr val="FD592D"/>
                </a:solidFill>
              </a:rPr>
            </a:br>
            <a:r>
              <a:rPr lang="en-US" sz="3000" i="1" dirty="0" smtClean="0">
                <a:solidFill>
                  <a:srgbClr val="FD592D"/>
                </a:solidFill>
              </a:rPr>
              <a:t>Effect of FLS </a:t>
            </a:r>
            <a:endParaRPr lang="en-US" sz="3000" i="1" dirty="0">
              <a:solidFill>
                <a:srgbClr val="FD592D"/>
              </a:solidFill>
            </a:endParaRPr>
          </a:p>
        </p:txBody>
      </p:sp>
      <p:graphicFrame>
        <p:nvGraphicFramePr>
          <p:cNvPr id="4" name="Content Placeholder 3"/>
          <p:cNvGraphicFramePr>
            <a:graphicFrameLocks noGrp="1"/>
          </p:cNvGraphicFramePr>
          <p:nvPr>
            <p:ph idx="1"/>
            <p:extLst/>
          </p:nvPr>
        </p:nvGraphicFramePr>
        <p:xfrm>
          <a:off x="457199" y="159437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a:xfrm>
            <a:off x="4356242" y="6260528"/>
            <a:ext cx="4787758" cy="365125"/>
          </a:xfrm>
        </p:spPr>
        <p:txBody>
          <a:bodyPr/>
          <a:lstStyle/>
          <a:p>
            <a:r>
              <a:rPr lang="en-US" i="1" dirty="0" smtClean="0"/>
              <a:t>C Klop, Osteoporosis International online 12 May 2015</a:t>
            </a:r>
            <a:endParaRPr lang="en-US" i="1" dirty="0"/>
          </a:p>
        </p:txBody>
      </p:sp>
      <p:sp>
        <p:nvSpPr>
          <p:cNvPr id="6" name="Shape 32"/>
          <p:cNvSpPr/>
          <p:nvPr/>
        </p:nvSpPr>
        <p:spPr>
          <a:xfrm>
            <a:off x="4093956"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3760867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idx="4294967295"/>
          </p:nvPr>
        </p:nvSpPr>
        <p:spPr>
          <a:xfrm>
            <a:off x="116825" y="915697"/>
            <a:ext cx="8818685" cy="749117"/>
          </a:xfrm>
        </p:spPr>
        <p:txBody>
          <a:bodyPr/>
          <a:lstStyle/>
          <a:p>
            <a:pPr algn="ctr" eaLnBrk="1" hangingPunct="1"/>
            <a:r>
              <a:rPr lang="en-US" sz="3200" i="1" dirty="0" smtClean="0">
                <a:solidFill>
                  <a:srgbClr val="FF6911"/>
                </a:solidFill>
                <a:latin typeface="Arial" charset="0"/>
                <a:cs typeface="Arial" charset="0"/>
              </a:rPr>
              <a:t/>
            </a:r>
            <a:br>
              <a:rPr lang="en-US" sz="3200" i="1" dirty="0" smtClean="0">
                <a:solidFill>
                  <a:srgbClr val="FF6911"/>
                </a:solidFill>
                <a:latin typeface="Arial" charset="0"/>
                <a:cs typeface="Arial" charset="0"/>
              </a:rPr>
            </a:br>
            <a:r>
              <a:rPr lang="en-US" sz="3200" i="1" dirty="0" smtClean="0">
                <a:solidFill>
                  <a:srgbClr val="FF6911"/>
                </a:solidFill>
                <a:latin typeface="Helvetica" pitchFamily="34" charset="0"/>
                <a:cs typeface="Helvetica" pitchFamily="34" charset="0"/>
              </a:rPr>
              <a:t>INTERNATIONAL CONSENSUS:</a:t>
            </a:r>
            <a:br>
              <a:rPr lang="en-US" sz="3200" i="1" dirty="0" smtClean="0">
                <a:solidFill>
                  <a:srgbClr val="FF6911"/>
                </a:solidFill>
                <a:latin typeface="Helvetica" pitchFamily="34" charset="0"/>
                <a:cs typeface="Helvetica" pitchFamily="34" charset="0"/>
              </a:rPr>
            </a:br>
            <a:r>
              <a:rPr lang="en-US" sz="3000" i="1" dirty="0" smtClean="0">
                <a:solidFill>
                  <a:srgbClr val="FF6911"/>
                </a:solidFill>
                <a:latin typeface="Helvetica" pitchFamily="34" charset="0"/>
                <a:cs typeface="Helvetica" pitchFamily="34" charset="0"/>
              </a:rPr>
              <a:t>FLS Model of Care – Solution to the Care Gap</a:t>
            </a:r>
            <a:endParaRPr lang="en-US" sz="3000" b="1" i="1" dirty="0">
              <a:solidFill>
                <a:srgbClr val="FF6911"/>
              </a:solidFill>
              <a:latin typeface="Helvetica" pitchFamily="34" charset="0"/>
              <a:cs typeface="Helvetica" pitchFamily="34" charset="0"/>
            </a:endParaRPr>
          </a:p>
        </p:txBody>
      </p:sp>
      <p:sp>
        <p:nvSpPr>
          <p:cNvPr id="56323" name="Rectangle 3"/>
          <p:cNvSpPr>
            <a:spLocks noGrp="1" noChangeArrowheads="1"/>
          </p:cNvSpPr>
          <p:nvPr>
            <p:ph type="body" idx="4294967295"/>
          </p:nvPr>
        </p:nvSpPr>
        <p:spPr>
          <a:xfrm>
            <a:off x="309925" y="1702454"/>
            <a:ext cx="8524145" cy="4678363"/>
          </a:xfrm>
        </p:spPr>
        <p:txBody>
          <a:bodyPr/>
          <a:lstStyle/>
          <a:p>
            <a:pPr marL="0" lvl="0" indent="0">
              <a:spcBef>
                <a:spcPts val="0"/>
              </a:spcBef>
              <a:buNone/>
            </a:pPr>
            <a:r>
              <a:rPr lang="en-US" sz="1800" b="1" dirty="0" smtClean="0">
                <a:latin typeface="+mj-lt"/>
                <a:cs typeface="Helvetica" pitchFamily="34" charset="0"/>
              </a:rPr>
              <a:t>ASBMR Task </a:t>
            </a:r>
            <a:r>
              <a:rPr lang="en-US" sz="1800" b="1" dirty="0">
                <a:latin typeface="+mj-lt"/>
                <a:cs typeface="Helvetica" pitchFamily="34" charset="0"/>
              </a:rPr>
              <a:t>Force Report on Secondary Fracture Prevention: Making the First Fracture the Last Fracture </a:t>
            </a:r>
            <a:r>
              <a:rPr lang="en-US" sz="1800" dirty="0">
                <a:latin typeface="+mj-lt"/>
                <a:cs typeface="Helvetica" pitchFamily="34" charset="0"/>
              </a:rPr>
              <a:t>(July 2012)</a:t>
            </a:r>
          </a:p>
          <a:p>
            <a:pPr marL="0" indent="0">
              <a:spcBef>
                <a:spcPts val="0"/>
              </a:spcBef>
              <a:buNone/>
            </a:pPr>
            <a:endParaRPr lang="en-US" sz="1800" b="1" dirty="0">
              <a:latin typeface="+mj-lt"/>
              <a:cs typeface="Helvetica" pitchFamily="34" charset="0"/>
            </a:endParaRPr>
          </a:p>
          <a:p>
            <a:pPr marL="0" lvl="0" indent="0">
              <a:spcBef>
                <a:spcPts val="0"/>
              </a:spcBef>
              <a:buNone/>
            </a:pPr>
            <a:r>
              <a:rPr lang="en-US" sz="1800" b="1" dirty="0">
                <a:latin typeface="+mj-lt"/>
                <a:cs typeface="Helvetica" pitchFamily="34" charset="0"/>
              </a:rPr>
              <a:t>Fragility Fracture Network</a:t>
            </a:r>
          </a:p>
          <a:p>
            <a:pPr marL="0" lvl="0" indent="0">
              <a:spcBef>
                <a:spcPts val="0"/>
              </a:spcBef>
              <a:buNone/>
            </a:pPr>
            <a:endParaRPr lang="en-US" sz="1800" b="1" dirty="0">
              <a:latin typeface="+mj-lt"/>
              <a:cs typeface="Helvetica" pitchFamily="34" charset="0"/>
            </a:endParaRPr>
          </a:p>
          <a:p>
            <a:pPr marL="0" lvl="0" indent="0">
              <a:spcBef>
                <a:spcPts val="0"/>
              </a:spcBef>
              <a:buNone/>
            </a:pPr>
            <a:r>
              <a:rPr lang="en-US" sz="1800" b="1" dirty="0">
                <a:latin typeface="+mj-lt"/>
                <a:cs typeface="Helvetica" pitchFamily="34" charset="0"/>
              </a:rPr>
              <a:t>International Geriatric Fracture Society</a:t>
            </a:r>
          </a:p>
          <a:p>
            <a:pPr marL="0" indent="0">
              <a:spcBef>
                <a:spcPts val="0"/>
              </a:spcBef>
              <a:buNone/>
            </a:pPr>
            <a:endParaRPr lang="en-US" sz="1800" b="1" dirty="0">
              <a:latin typeface="+mj-lt"/>
              <a:cs typeface="Helvetica" pitchFamily="34" charset="0"/>
            </a:endParaRPr>
          </a:p>
          <a:p>
            <a:pPr marL="0" indent="0">
              <a:spcBef>
                <a:spcPts val="0"/>
              </a:spcBef>
              <a:buNone/>
            </a:pPr>
            <a:r>
              <a:rPr lang="en-US" sz="1800" b="1" dirty="0" smtClean="0">
                <a:latin typeface="+mj-lt"/>
                <a:cs typeface="Helvetica" pitchFamily="34" charset="0"/>
              </a:rPr>
              <a:t>IOF </a:t>
            </a:r>
            <a:r>
              <a:rPr lang="en-US" sz="1800" b="1" i="1" dirty="0" smtClean="0">
                <a:latin typeface="+mj-lt"/>
                <a:cs typeface="Helvetica" pitchFamily="34" charset="0"/>
              </a:rPr>
              <a:t>Capture </a:t>
            </a:r>
            <a:r>
              <a:rPr lang="en-US" sz="1800" b="1" i="1" dirty="0">
                <a:latin typeface="+mj-lt"/>
                <a:cs typeface="Helvetica" pitchFamily="34" charset="0"/>
              </a:rPr>
              <a:t>the Fracture </a:t>
            </a:r>
            <a:r>
              <a:rPr lang="en-US" sz="1800" b="1" dirty="0">
                <a:latin typeface="+mj-lt"/>
                <a:cs typeface="Helvetica" pitchFamily="34" charset="0"/>
              </a:rPr>
              <a:t>initiative</a:t>
            </a:r>
            <a:r>
              <a:rPr lang="en-US" sz="1800" dirty="0">
                <a:latin typeface="+mj-lt"/>
                <a:cs typeface="Helvetica" pitchFamily="34" charset="0"/>
              </a:rPr>
              <a:t> (April 2013)</a:t>
            </a:r>
            <a:endParaRPr lang="en-US" sz="1800" b="1" dirty="0">
              <a:latin typeface="+mj-lt"/>
              <a:cs typeface="Helvetica" pitchFamily="34" charset="0"/>
            </a:endParaRPr>
          </a:p>
          <a:p>
            <a:pPr>
              <a:spcBef>
                <a:spcPts val="0"/>
              </a:spcBef>
            </a:pPr>
            <a:r>
              <a:rPr lang="en-US" sz="1800" dirty="0">
                <a:latin typeface="+mj-lt"/>
                <a:cs typeface="Helvetica" pitchFamily="34" charset="0"/>
              </a:rPr>
              <a:t>Defines “best practice framework”</a:t>
            </a:r>
          </a:p>
          <a:p>
            <a:pPr lvl="1">
              <a:spcBef>
                <a:spcPts val="0"/>
              </a:spcBef>
            </a:pPr>
            <a:r>
              <a:rPr lang="en-US" sz="1800" i="1" dirty="0">
                <a:latin typeface="+mj-lt"/>
                <a:cs typeface="Helvetica" pitchFamily="34" charset="0"/>
              </a:rPr>
              <a:t>13 elements of a successful FLS program </a:t>
            </a:r>
          </a:p>
          <a:p>
            <a:pPr>
              <a:spcBef>
                <a:spcPts val="0"/>
              </a:spcBef>
            </a:pPr>
            <a:r>
              <a:rPr lang="en-US" sz="1800" dirty="0">
                <a:latin typeface="+mj-lt"/>
                <a:cs typeface="Helvetica" pitchFamily="34" charset="0"/>
              </a:rPr>
              <a:t>NBHA Fracture Prevention CENTRAL included as US “toolkit”</a:t>
            </a:r>
          </a:p>
          <a:p>
            <a:pPr marL="0" indent="0">
              <a:buNone/>
            </a:pPr>
            <a:endParaRPr lang="en-US" sz="1800" b="1" dirty="0">
              <a:latin typeface="+mj-lt"/>
              <a:cs typeface="Helvetica" pitchFamily="34" charset="0"/>
            </a:endParaRPr>
          </a:p>
          <a:p>
            <a:pPr marL="0" indent="0">
              <a:buNone/>
            </a:pPr>
            <a:r>
              <a:rPr lang="en-US" sz="1800" b="1" dirty="0">
                <a:latin typeface="+mj-lt"/>
                <a:cs typeface="Helvetica" pitchFamily="34" charset="0"/>
              </a:rPr>
              <a:t>Osteoporosis Canada FLS toolkit</a:t>
            </a:r>
            <a:r>
              <a:rPr lang="en-US" sz="1800" dirty="0">
                <a:latin typeface="+mj-lt"/>
                <a:cs typeface="Helvetica" pitchFamily="34" charset="0"/>
              </a:rPr>
              <a:t> (October 2013)</a:t>
            </a:r>
          </a:p>
          <a:p>
            <a:pPr marL="0" indent="0">
              <a:buNone/>
            </a:pPr>
            <a:endParaRPr lang="en-US" sz="1800" b="1" dirty="0">
              <a:latin typeface="+mj-lt"/>
              <a:cs typeface="Helvetica" pitchFamily="34" charset="0"/>
            </a:endParaRPr>
          </a:p>
          <a:p>
            <a:pPr marL="0" indent="0">
              <a:buNone/>
            </a:pPr>
            <a:r>
              <a:rPr lang="en-US" sz="1800" b="1" dirty="0">
                <a:latin typeface="+mj-lt"/>
                <a:cs typeface="Helvetica" pitchFamily="34" charset="0"/>
              </a:rPr>
              <a:t>UK Fracture Liaison Service toolkit </a:t>
            </a:r>
            <a:r>
              <a:rPr lang="en-US" sz="1800" dirty="0">
                <a:latin typeface="+mj-lt"/>
                <a:cs typeface="Helvetica" pitchFamily="34" charset="0"/>
              </a:rPr>
              <a:t>(2010)</a:t>
            </a:r>
          </a:p>
          <a:p>
            <a:pPr marL="0" lvl="0" indent="0">
              <a:buNone/>
            </a:pPr>
            <a:endParaRPr lang="en-US" sz="1400" dirty="0">
              <a:latin typeface="Helvetica" pitchFamily="34" charset="0"/>
              <a:cs typeface="Helvetica" pitchFamily="34" charset="0"/>
            </a:endParaRPr>
          </a:p>
        </p:txBody>
      </p:sp>
      <p:sp>
        <p:nvSpPr>
          <p:cNvPr id="5" name="Shape 32"/>
          <p:cNvSpPr/>
          <p:nvPr/>
        </p:nvSpPr>
        <p:spPr>
          <a:xfrm>
            <a:off x="4093956" y="247716"/>
            <a:ext cx="1156112" cy="317714"/>
          </a:xfrm>
          <a:prstGeom prst="rect">
            <a:avLst/>
          </a:prstGeom>
          <a:blipFill>
            <a:blip r:embed="rId3"/>
            <a:stretch>
              <a:fillRect/>
            </a:stretch>
          </a:blipFill>
        </p:spPr>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9971" y="2133600"/>
            <a:ext cx="2537895"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680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632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32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32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32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57212" y="666677"/>
            <a:ext cx="8229600" cy="609600"/>
          </a:xfrm>
        </p:spPr>
        <p:txBody>
          <a:bodyPr/>
          <a:lstStyle/>
          <a:p>
            <a:pPr algn="ctr" eaLnBrk="1" hangingPunct="1"/>
            <a:r>
              <a:rPr lang="en-US" sz="3600" b="1" i="1" dirty="0">
                <a:solidFill>
                  <a:srgbClr val="FF6911"/>
                </a:solidFill>
              </a:rPr>
              <a:t>United States FLS </a:t>
            </a:r>
            <a:r>
              <a:rPr lang="en-US" sz="3600" b="1" i="1" dirty="0" smtClean="0">
                <a:solidFill>
                  <a:srgbClr val="FF6911"/>
                </a:solidFill>
              </a:rPr>
              <a:t>Outcomes (1)</a:t>
            </a:r>
            <a:endParaRPr lang="en-US" sz="3600" b="1" i="1" dirty="0">
              <a:solidFill>
                <a:srgbClr val="FF6911"/>
              </a:solidFill>
            </a:endParaRPr>
          </a:p>
        </p:txBody>
      </p:sp>
      <p:sp>
        <p:nvSpPr>
          <p:cNvPr id="6" name="Shape 32"/>
          <p:cNvSpPr/>
          <p:nvPr/>
        </p:nvSpPr>
        <p:spPr>
          <a:xfrm>
            <a:off x="4093956" y="334880"/>
            <a:ext cx="1156112" cy="317714"/>
          </a:xfrm>
          <a:prstGeom prst="rect">
            <a:avLst/>
          </a:prstGeom>
          <a:blipFill>
            <a:blip r:embed="rId3"/>
            <a:stretch>
              <a:fillRect/>
            </a:stretch>
          </a:blipFill>
        </p:spPr>
      </p:sp>
      <p:sp>
        <p:nvSpPr>
          <p:cNvPr id="5" name="TextBox 4"/>
          <p:cNvSpPr txBox="1"/>
          <p:nvPr/>
        </p:nvSpPr>
        <p:spPr>
          <a:xfrm>
            <a:off x="557212" y="1460500"/>
            <a:ext cx="7810500" cy="307777"/>
          </a:xfrm>
          <a:prstGeom prst="rect">
            <a:avLst/>
          </a:prstGeom>
          <a:noFill/>
        </p:spPr>
        <p:txBody>
          <a:bodyPr wrap="square" rtlCol="0">
            <a:spAutoFit/>
          </a:bodyPr>
          <a:lstStyle/>
          <a:p>
            <a:endParaRPr lang="en-US" dirty="0"/>
          </a:p>
        </p:txBody>
      </p:sp>
      <p:sp>
        <p:nvSpPr>
          <p:cNvPr id="8" name="TextBox 7"/>
          <p:cNvSpPr txBox="1"/>
          <p:nvPr/>
        </p:nvSpPr>
        <p:spPr>
          <a:xfrm>
            <a:off x="292100" y="1276277"/>
            <a:ext cx="8585200" cy="4816703"/>
          </a:xfrm>
          <a:prstGeom prst="rect">
            <a:avLst/>
          </a:prstGeom>
          <a:noFill/>
        </p:spPr>
        <p:txBody>
          <a:bodyPr wrap="square" rtlCol="0">
            <a:spAutoFit/>
          </a:bodyPr>
          <a:lstStyle/>
          <a:p>
            <a:r>
              <a:rPr lang="en-US" sz="1600" dirty="0">
                <a:latin typeface="Helvetica" pitchFamily="34" charset="0"/>
                <a:cs typeface="Helvetica" pitchFamily="34" charset="0"/>
              </a:rPr>
              <a:t>Solomon, </a:t>
            </a:r>
            <a:r>
              <a:rPr lang="en-US" sz="1600" dirty="0" smtClean="0">
                <a:latin typeface="Helvetica" pitchFamily="34" charset="0"/>
                <a:cs typeface="Helvetica" pitchFamily="34" charset="0"/>
              </a:rPr>
              <a:t>Patrick, Schousboe, and Losina (</a:t>
            </a:r>
            <a:r>
              <a:rPr lang="en-US" sz="1600" dirty="0">
                <a:latin typeface="Helvetica" pitchFamily="34" charset="0"/>
                <a:cs typeface="Helvetica" pitchFamily="34" charset="0"/>
              </a:rPr>
              <a:t>2014</a:t>
            </a:r>
            <a:r>
              <a:rPr lang="en-US" sz="1600" dirty="0" smtClean="0">
                <a:latin typeface="Helvetica" pitchFamily="34" charset="0"/>
                <a:cs typeface="Helvetica" pitchFamily="34" charset="0"/>
              </a:rPr>
              <a:t>) </a:t>
            </a:r>
            <a:r>
              <a:rPr lang="en-US" sz="1600" dirty="0">
                <a:latin typeface="Helvetica" pitchFamily="34" charset="0"/>
                <a:cs typeface="Helvetica" pitchFamily="34" charset="0"/>
              </a:rPr>
              <a:t>assessed the cost-effectiveness of FLS programs </a:t>
            </a:r>
            <a:r>
              <a:rPr lang="en-US" sz="1600" b="1" u="sng" dirty="0">
                <a:latin typeface="Helvetica" pitchFamily="34" charset="0"/>
                <a:cs typeface="Helvetica" pitchFamily="34" charset="0"/>
              </a:rPr>
              <a:t>(targeted to men and women who experienced a hip fracture)</a:t>
            </a:r>
            <a:r>
              <a:rPr lang="en-US" sz="1600" dirty="0">
                <a:latin typeface="Helvetica" pitchFamily="34" charset="0"/>
                <a:cs typeface="Helvetica" pitchFamily="34" charset="0"/>
              </a:rPr>
              <a:t> from a healthcare system perspective:</a:t>
            </a:r>
          </a:p>
          <a:p>
            <a:endParaRPr lang="en-US" sz="1600" dirty="0">
              <a:latin typeface="Helvetica" pitchFamily="34" charset="0"/>
              <a:cs typeface="Helvetica" pitchFamily="34" charset="0"/>
            </a:endParaRPr>
          </a:p>
          <a:p>
            <a:r>
              <a:rPr lang="en-US" sz="1600" b="1" dirty="0">
                <a:latin typeface="Helvetica" pitchFamily="34" charset="0"/>
                <a:cs typeface="Helvetica" pitchFamily="34" charset="0"/>
              </a:rPr>
              <a:t>for every </a:t>
            </a:r>
            <a:r>
              <a:rPr lang="en-US" sz="1600" b="1" u="sng" dirty="0">
                <a:solidFill>
                  <a:srgbClr val="FF6911"/>
                </a:solidFill>
                <a:latin typeface="Helvetica" pitchFamily="34" charset="0"/>
                <a:cs typeface="Helvetica" pitchFamily="34" charset="0"/>
              </a:rPr>
              <a:t>10,000 post-fracture patients</a:t>
            </a:r>
            <a:r>
              <a:rPr lang="en-US" sz="1600" b="1" dirty="0">
                <a:latin typeface="Helvetica" pitchFamily="34" charset="0"/>
                <a:cs typeface="Helvetica" pitchFamily="34" charset="0"/>
              </a:rPr>
              <a:t>, an FLS program would result in:</a:t>
            </a:r>
          </a:p>
          <a:p>
            <a:pPr marL="285750" indent="-285750">
              <a:buFont typeface="Arial" pitchFamily="34" charset="0"/>
              <a:buChar char="•"/>
            </a:pPr>
            <a:r>
              <a:rPr lang="en-US" sz="1600" b="1" u="sng" dirty="0">
                <a:solidFill>
                  <a:srgbClr val="FF6911"/>
                </a:solidFill>
                <a:latin typeface="Helvetica" pitchFamily="34" charset="0"/>
                <a:cs typeface="Helvetica" pitchFamily="34" charset="0"/>
              </a:rPr>
              <a:t>153 fewer fractures</a:t>
            </a:r>
            <a:r>
              <a:rPr lang="en-US" sz="1600" b="1" dirty="0">
                <a:solidFill>
                  <a:srgbClr val="FF6911"/>
                </a:solidFill>
                <a:latin typeface="Helvetica" pitchFamily="34" charset="0"/>
                <a:cs typeface="Helvetica" pitchFamily="34" charset="0"/>
              </a:rPr>
              <a:t> </a:t>
            </a:r>
            <a:r>
              <a:rPr lang="en-US" sz="1600" b="1" dirty="0">
                <a:latin typeface="Helvetica" pitchFamily="34" charset="0"/>
                <a:cs typeface="Helvetica" pitchFamily="34" charset="0"/>
              </a:rPr>
              <a:t>(109 hip, 5 wrist, 21 spine, 17 other)</a:t>
            </a:r>
          </a:p>
          <a:p>
            <a:pPr marL="285750" indent="-285750">
              <a:buFont typeface="Arial" pitchFamily="34" charset="0"/>
              <a:buChar char="•"/>
            </a:pPr>
            <a:r>
              <a:rPr lang="en-US" sz="1600" b="1" u="sng" dirty="0" smtClean="0">
                <a:solidFill>
                  <a:srgbClr val="FF6911"/>
                </a:solidFill>
                <a:latin typeface="Helvetica" pitchFamily="34" charset="0"/>
                <a:cs typeface="Helvetica" pitchFamily="34" charset="0"/>
              </a:rPr>
              <a:t>37.4 </a:t>
            </a:r>
            <a:r>
              <a:rPr lang="en-US" sz="1600" b="1" u="sng" dirty="0">
                <a:solidFill>
                  <a:srgbClr val="FF6911"/>
                </a:solidFill>
                <a:latin typeface="Helvetica" pitchFamily="34" charset="0"/>
                <a:cs typeface="Helvetica" pitchFamily="34" charset="0"/>
              </a:rPr>
              <a:t>more quality-adjusted life years</a:t>
            </a:r>
            <a:r>
              <a:rPr lang="en-US" sz="1600" b="1" dirty="0">
                <a:solidFill>
                  <a:srgbClr val="FF6911"/>
                </a:solidFill>
                <a:latin typeface="Helvetica" pitchFamily="34" charset="0"/>
                <a:cs typeface="Helvetica" pitchFamily="34" charset="0"/>
              </a:rPr>
              <a:t> </a:t>
            </a:r>
            <a:r>
              <a:rPr lang="en-US" sz="1600" b="1" dirty="0">
                <a:latin typeface="Helvetica" pitchFamily="34" charset="0"/>
                <a:cs typeface="Helvetica" pitchFamily="34" charset="0"/>
              </a:rPr>
              <a:t>(QALY)</a:t>
            </a:r>
          </a:p>
          <a:p>
            <a:pPr marL="285750" indent="-285750">
              <a:buFont typeface="Arial" pitchFamily="34" charset="0"/>
              <a:buChar char="•"/>
            </a:pPr>
            <a:r>
              <a:rPr lang="en-US" sz="1600" b="1" u="sng" dirty="0">
                <a:solidFill>
                  <a:srgbClr val="FF6911"/>
                </a:solidFill>
                <a:latin typeface="Helvetica" pitchFamily="34" charset="0"/>
                <a:cs typeface="Helvetica" pitchFamily="34" charset="0"/>
              </a:rPr>
              <a:t>$66,879 in cost savings</a:t>
            </a:r>
            <a:r>
              <a:rPr lang="en-US" sz="1600" b="1" dirty="0">
                <a:solidFill>
                  <a:srgbClr val="FF6911"/>
                </a:solidFill>
                <a:latin typeface="Helvetica" pitchFamily="34" charset="0"/>
                <a:cs typeface="Helvetica" pitchFamily="34" charset="0"/>
              </a:rPr>
              <a:t> </a:t>
            </a:r>
            <a:r>
              <a:rPr lang="en-US" sz="1600" b="1" dirty="0">
                <a:latin typeface="Helvetica" pitchFamily="34" charset="0"/>
                <a:cs typeface="Helvetica" pitchFamily="34" charset="0"/>
              </a:rPr>
              <a:t>compared with typical post-fracture care</a:t>
            </a:r>
            <a:endParaRPr lang="en-US" sz="1600" dirty="0">
              <a:latin typeface="Helvetica" pitchFamily="34" charset="0"/>
              <a:cs typeface="Helvetica" pitchFamily="34" charset="0"/>
            </a:endParaRPr>
          </a:p>
          <a:p>
            <a:pPr marL="285750" indent="-285750">
              <a:buFont typeface="Arial" pitchFamily="34" charset="0"/>
              <a:buChar char="•"/>
            </a:pPr>
            <a:endParaRPr lang="en-US" sz="1600" dirty="0">
              <a:latin typeface="Helvetica" pitchFamily="34" charset="0"/>
              <a:cs typeface="Helvetica" pitchFamily="34" charset="0"/>
            </a:endParaRPr>
          </a:p>
          <a:p>
            <a:r>
              <a:rPr lang="en-US" sz="1600" dirty="0">
                <a:latin typeface="Helvetica" pitchFamily="34" charset="0"/>
                <a:cs typeface="Helvetica" pitchFamily="34" charset="0"/>
              </a:rPr>
              <a:t>The </a:t>
            </a:r>
            <a:r>
              <a:rPr lang="en-US" sz="1600" dirty="0" smtClean="0">
                <a:latin typeface="Helvetica" pitchFamily="34" charset="0"/>
                <a:cs typeface="Helvetica" pitchFamily="34" charset="0"/>
              </a:rPr>
              <a:t>authors:</a:t>
            </a:r>
            <a:endParaRPr lang="en-US" sz="1600" b="1" u="sng" dirty="0">
              <a:latin typeface="Helvetica" pitchFamily="34" charset="0"/>
              <a:cs typeface="Helvetica" pitchFamily="34" charset="0"/>
            </a:endParaRPr>
          </a:p>
          <a:p>
            <a:pPr marL="285750" indent="-285750">
              <a:buFont typeface="Arial" pitchFamily="34" charset="0"/>
              <a:buChar char="•"/>
            </a:pPr>
            <a:r>
              <a:rPr lang="en-US" sz="1600" dirty="0">
                <a:latin typeface="Helvetica" pitchFamily="34" charset="0"/>
                <a:cs typeface="Helvetica" pitchFamily="34" charset="0"/>
              </a:rPr>
              <a:t>c</a:t>
            </a:r>
            <a:r>
              <a:rPr lang="en-US" sz="1600" dirty="0" smtClean="0">
                <a:latin typeface="Helvetica" pitchFamily="34" charset="0"/>
                <a:cs typeface="Helvetica" pitchFamily="34" charset="0"/>
              </a:rPr>
              <a:t>oncluded that </a:t>
            </a:r>
            <a:r>
              <a:rPr lang="en-US" sz="1600" b="1" u="sng" dirty="0" smtClean="0">
                <a:solidFill>
                  <a:srgbClr val="FF6911"/>
                </a:solidFill>
                <a:latin typeface="Helvetica" pitchFamily="34" charset="0"/>
                <a:cs typeface="Helvetica" pitchFamily="34" charset="0"/>
              </a:rPr>
              <a:t>FLS </a:t>
            </a:r>
            <a:r>
              <a:rPr lang="en-US" sz="1600" b="1" u="sng" dirty="0">
                <a:solidFill>
                  <a:srgbClr val="FF6911"/>
                </a:solidFill>
                <a:latin typeface="Helvetica" pitchFamily="34" charset="0"/>
                <a:cs typeface="Helvetica" pitchFamily="34" charset="0"/>
              </a:rPr>
              <a:t>programs targeting patients post-hip fracture should result in cost-savings and reduced fractures under most </a:t>
            </a:r>
            <a:r>
              <a:rPr lang="en-US" sz="1600" b="1" u="sng" dirty="0" smtClean="0">
                <a:solidFill>
                  <a:srgbClr val="FF6911"/>
                </a:solidFill>
                <a:latin typeface="Helvetica" pitchFamily="34" charset="0"/>
                <a:cs typeface="Helvetica" pitchFamily="34" charset="0"/>
              </a:rPr>
              <a:t>scenarios</a:t>
            </a:r>
            <a:endParaRPr lang="en-US" sz="1600" b="1" u="sng" dirty="0">
              <a:solidFill>
                <a:srgbClr val="FF6911"/>
              </a:solidFill>
              <a:latin typeface="Helvetica" pitchFamily="34" charset="0"/>
              <a:cs typeface="Helvetica" pitchFamily="34" charset="0"/>
            </a:endParaRPr>
          </a:p>
          <a:p>
            <a:pPr marL="285750" indent="-285750">
              <a:buFont typeface="Arial" pitchFamily="34" charset="0"/>
              <a:buChar char="•"/>
            </a:pPr>
            <a:r>
              <a:rPr lang="en-US" sz="1600" dirty="0" smtClean="0">
                <a:latin typeface="Helvetica" pitchFamily="34" charset="0"/>
                <a:cs typeface="Helvetica" pitchFamily="34" charset="0"/>
              </a:rPr>
              <a:t>estimated that, </a:t>
            </a:r>
            <a:r>
              <a:rPr lang="en-US" sz="1600" b="1" u="sng" dirty="0" smtClean="0">
                <a:solidFill>
                  <a:srgbClr val="FF6911"/>
                </a:solidFill>
                <a:latin typeface="Helvetica" pitchFamily="34" charset="0"/>
                <a:cs typeface="Helvetica" pitchFamily="34" charset="0"/>
              </a:rPr>
              <a:t>if all post-fracture patients in the U.S. were cared for in a FLS, total cost savings might be as much as </a:t>
            </a:r>
            <a:r>
              <a:rPr lang="en-US" sz="2000" b="1" u="sng" dirty="0" smtClean="0">
                <a:solidFill>
                  <a:srgbClr val="FF6911"/>
                </a:solidFill>
                <a:latin typeface="Helvetica" pitchFamily="34" charset="0"/>
                <a:cs typeface="Helvetica" pitchFamily="34" charset="0"/>
              </a:rPr>
              <a:t>$16.7 million</a:t>
            </a:r>
            <a:endParaRPr lang="en-US" sz="2000" b="1" u="sng" dirty="0">
              <a:solidFill>
                <a:srgbClr val="FF6911"/>
              </a:solidFill>
              <a:latin typeface="Helvetica" pitchFamily="34" charset="0"/>
              <a:cs typeface="Helvetica" pitchFamily="34" charset="0"/>
            </a:endParaRPr>
          </a:p>
          <a:p>
            <a:endParaRPr lang="en-US" sz="1600" b="1" u="sng" dirty="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smtClean="0">
              <a:latin typeface="Helvetica" pitchFamily="34" charset="0"/>
              <a:cs typeface="Helvetica" pitchFamily="34" charset="0"/>
            </a:endParaRPr>
          </a:p>
          <a:p>
            <a:endParaRPr lang="en-US" dirty="0">
              <a:latin typeface="Helvetica" pitchFamily="34" charset="0"/>
              <a:cs typeface="Helvetica" pitchFamily="34" charset="0"/>
            </a:endParaRPr>
          </a:p>
          <a:p>
            <a:pPr lvl="2"/>
            <a:r>
              <a:rPr lang="en-US" sz="1050" b="1" dirty="0" smtClean="0">
                <a:latin typeface="Helvetica" pitchFamily="34" charset="0"/>
                <a:cs typeface="Helvetica" pitchFamily="34" charset="0"/>
              </a:rPr>
              <a:t>* </a:t>
            </a:r>
            <a:r>
              <a:rPr lang="en-US" sz="1050" b="1" dirty="0">
                <a:latin typeface="Helvetica" pitchFamily="34" charset="0"/>
                <a:cs typeface="Helvetica" pitchFamily="34" charset="0"/>
              </a:rPr>
              <a:t>Solomon DH, Patrick AR, Schousboe J, Losina E. “The Potential Economic Benefits of Improved Post-Fracture Care: A Cost-Effectiveness Analysis of a Fracture Liaison Service in the US Health Care System</a:t>
            </a:r>
            <a:r>
              <a:rPr lang="en-US" sz="1050" b="1" baseline="30000" dirty="0">
                <a:latin typeface="Helvetica" pitchFamily="34" charset="0"/>
                <a:cs typeface="Helvetica" pitchFamily="34" charset="0"/>
              </a:rPr>
              <a:t>”</a:t>
            </a:r>
            <a:r>
              <a:rPr lang="en-US" sz="1050" b="1" dirty="0">
                <a:latin typeface="Helvetica" pitchFamily="34" charset="0"/>
                <a:cs typeface="Helvetica" pitchFamily="34" charset="0"/>
              </a:rPr>
              <a:t> </a:t>
            </a:r>
            <a:r>
              <a:rPr lang="en-US" sz="1050" b="1" i="1" dirty="0">
                <a:latin typeface="Helvetica" pitchFamily="34" charset="0"/>
                <a:cs typeface="Helvetica" pitchFamily="34" charset="0"/>
              </a:rPr>
              <a:t>Journal of Bone and Mineral Research</a:t>
            </a:r>
            <a:r>
              <a:rPr lang="en-US" sz="1050" b="1" dirty="0">
                <a:latin typeface="Helvetica" pitchFamily="34" charset="0"/>
                <a:cs typeface="Helvetica" pitchFamily="34" charset="0"/>
              </a:rPr>
              <a:t> 1/20/2014. </a:t>
            </a:r>
            <a:endParaRPr lang="en-US" sz="1050" b="1" dirty="0">
              <a:solidFill>
                <a:srgbClr val="0070C0"/>
              </a:solidFill>
              <a:latin typeface="Helvetica" pitchFamily="34" charset="0"/>
              <a:cs typeface="Helvetica" pitchFamily="34" charset="0"/>
            </a:endParaRPr>
          </a:p>
        </p:txBody>
      </p:sp>
    </p:spTree>
    <p:extLst>
      <p:ext uri="{BB962C8B-B14F-4D97-AF65-F5344CB8AC3E}">
        <p14:creationId xmlns:p14="http://schemas.microsoft.com/office/powerpoint/2010/main" val="1852273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57212" y="666677"/>
            <a:ext cx="8229600" cy="609600"/>
          </a:xfrm>
        </p:spPr>
        <p:txBody>
          <a:bodyPr/>
          <a:lstStyle/>
          <a:p>
            <a:pPr algn="ctr" eaLnBrk="1" hangingPunct="1"/>
            <a:r>
              <a:rPr lang="en-US" sz="3600" b="1" i="1" dirty="0">
                <a:solidFill>
                  <a:srgbClr val="FD592D"/>
                </a:solidFill>
              </a:rPr>
              <a:t>United States FLS </a:t>
            </a:r>
            <a:r>
              <a:rPr lang="en-US" sz="3600" b="1" i="1" dirty="0" smtClean="0">
                <a:solidFill>
                  <a:srgbClr val="FD592D"/>
                </a:solidFill>
              </a:rPr>
              <a:t>Outcomes (2)</a:t>
            </a:r>
            <a:endParaRPr lang="en-US" sz="3600" b="1" i="1" dirty="0">
              <a:solidFill>
                <a:srgbClr val="FD592D"/>
              </a:solidFill>
            </a:endParaRPr>
          </a:p>
        </p:txBody>
      </p:sp>
      <p:sp>
        <p:nvSpPr>
          <p:cNvPr id="78851" name="Content Placeholder 2"/>
          <p:cNvSpPr>
            <a:spLocks noGrp="1"/>
          </p:cNvSpPr>
          <p:nvPr>
            <p:ph idx="1"/>
          </p:nvPr>
        </p:nvSpPr>
        <p:spPr>
          <a:xfrm>
            <a:off x="328612" y="1221966"/>
            <a:ext cx="8686800" cy="4525963"/>
          </a:xfrm>
        </p:spPr>
        <p:txBody>
          <a:bodyPr/>
          <a:lstStyle/>
          <a:p>
            <a:pPr marL="0" indent="0">
              <a:buFont typeface="Arial" charset="0"/>
              <a:buNone/>
            </a:pPr>
            <a:r>
              <a:rPr lang="en-US" sz="2000" b="1" dirty="0">
                <a:solidFill>
                  <a:schemeClr val="tx1"/>
                </a:solidFill>
              </a:rPr>
              <a:t>1. Kaiser Permanente</a:t>
            </a:r>
          </a:p>
          <a:p>
            <a:r>
              <a:rPr lang="en-US" sz="1800" b="1" u="sng" dirty="0">
                <a:solidFill>
                  <a:schemeClr val="tx1"/>
                </a:solidFill>
              </a:rPr>
              <a:t>Reduced the hip fracture rate expected by </a:t>
            </a:r>
            <a:r>
              <a:rPr lang="en-US" sz="1800" b="1" u="sng" dirty="0" smtClean="0">
                <a:solidFill>
                  <a:schemeClr val="tx1"/>
                </a:solidFill>
              </a:rPr>
              <a:t>over 40%</a:t>
            </a:r>
            <a:r>
              <a:rPr lang="en-US" sz="1800" b="1" dirty="0" smtClean="0">
                <a:solidFill>
                  <a:schemeClr val="tx1"/>
                </a:solidFill>
              </a:rPr>
              <a:t> </a:t>
            </a:r>
            <a:r>
              <a:rPr lang="en-US" sz="1800" dirty="0">
                <a:solidFill>
                  <a:schemeClr val="tx1"/>
                </a:solidFill>
              </a:rPr>
              <a:t>(since 1998)</a:t>
            </a:r>
          </a:p>
          <a:p>
            <a:r>
              <a:rPr lang="en-US" sz="1800" dirty="0">
                <a:solidFill>
                  <a:schemeClr val="tx1"/>
                </a:solidFill>
              </a:rPr>
              <a:t>If implemented nationally, a similar effort could </a:t>
            </a:r>
            <a:r>
              <a:rPr lang="en-US" sz="1800" b="1" dirty="0">
                <a:solidFill>
                  <a:schemeClr val="tx1"/>
                </a:solidFill>
              </a:rPr>
              <a:t>reduce the number of hip fractures by over 100,000 </a:t>
            </a:r>
            <a:r>
              <a:rPr lang="en-US" sz="1800" b="1" dirty="0" smtClean="0">
                <a:solidFill>
                  <a:schemeClr val="tx1"/>
                </a:solidFill>
              </a:rPr>
              <a:t>(and </a:t>
            </a:r>
            <a:r>
              <a:rPr lang="en-US" sz="1800" b="1" u="sng" dirty="0" smtClean="0">
                <a:solidFill>
                  <a:schemeClr val="tx1"/>
                </a:solidFill>
              </a:rPr>
              <a:t>save </a:t>
            </a:r>
            <a:r>
              <a:rPr lang="en-US" sz="1800" b="1" u="sng" dirty="0">
                <a:solidFill>
                  <a:schemeClr val="tx1"/>
                </a:solidFill>
              </a:rPr>
              <a:t>over $5 billion/year</a:t>
            </a:r>
            <a:r>
              <a:rPr lang="en-US" sz="1800" b="1" dirty="0">
                <a:solidFill>
                  <a:schemeClr val="tx1"/>
                </a:solidFill>
              </a:rPr>
              <a:t>)</a:t>
            </a:r>
          </a:p>
          <a:p>
            <a:pPr marL="0" indent="0">
              <a:buFont typeface="Arial" charset="0"/>
              <a:buNone/>
            </a:pPr>
            <a:endParaRPr lang="en-US" sz="2000" dirty="0">
              <a:solidFill>
                <a:schemeClr val="tx1"/>
              </a:solidFill>
            </a:endParaRPr>
          </a:p>
          <a:p>
            <a:pPr marL="0" indent="0">
              <a:buFont typeface="Arial" charset="0"/>
              <a:buNone/>
            </a:pPr>
            <a:r>
              <a:rPr lang="en-US" sz="2000" b="1" dirty="0">
                <a:solidFill>
                  <a:schemeClr val="tx1"/>
                </a:solidFill>
              </a:rPr>
              <a:t> 2. Geisinger Health System</a:t>
            </a:r>
          </a:p>
          <a:p>
            <a:r>
              <a:rPr lang="en-US" sz="1800" dirty="0">
                <a:solidFill>
                  <a:schemeClr val="tx1"/>
                </a:solidFill>
              </a:rPr>
              <a:t>Achieved </a:t>
            </a:r>
            <a:r>
              <a:rPr lang="en-US" sz="1800" b="1" u="sng" dirty="0">
                <a:solidFill>
                  <a:schemeClr val="tx1"/>
                </a:solidFill>
              </a:rPr>
              <a:t>$7.8 </a:t>
            </a:r>
            <a:r>
              <a:rPr lang="en-US" sz="1800" b="1" u="sng" dirty="0" smtClean="0">
                <a:solidFill>
                  <a:schemeClr val="tx1"/>
                </a:solidFill>
              </a:rPr>
              <a:t>million</a:t>
            </a:r>
          </a:p>
          <a:p>
            <a:pPr marL="0" indent="0">
              <a:buNone/>
            </a:pPr>
            <a:r>
              <a:rPr lang="en-US" sz="1800" b="1" dirty="0" smtClean="0">
                <a:solidFill>
                  <a:schemeClr val="tx1"/>
                </a:solidFill>
              </a:rPr>
              <a:t>     </a:t>
            </a:r>
            <a:r>
              <a:rPr lang="en-US" sz="1800" b="1" u="sng" dirty="0" smtClean="0">
                <a:solidFill>
                  <a:schemeClr val="tx1"/>
                </a:solidFill>
              </a:rPr>
              <a:t>in </a:t>
            </a:r>
            <a:r>
              <a:rPr lang="en-US" sz="1800" b="1" u="sng" dirty="0">
                <a:solidFill>
                  <a:schemeClr val="tx1"/>
                </a:solidFill>
              </a:rPr>
              <a:t>cost savings from 1996-2000</a:t>
            </a:r>
          </a:p>
          <a:p>
            <a:pPr marL="0" indent="0">
              <a:buFont typeface="Arial" charset="0"/>
              <a:buNone/>
            </a:pPr>
            <a:endParaRPr lang="en-US" sz="2000" b="1" u="sng" dirty="0">
              <a:solidFill>
                <a:schemeClr val="tx1"/>
              </a:solidFill>
            </a:endParaRPr>
          </a:p>
          <a:p>
            <a:pPr marL="0" indent="0">
              <a:spcBef>
                <a:spcPct val="0"/>
              </a:spcBef>
              <a:buFont typeface="Arial" charset="0"/>
              <a:buNone/>
            </a:pPr>
            <a:r>
              <a:rPr lang="en-US" sz="2000" b="1" dirty="0">
                <a:solidFill>
                  <a:schemeClr val="tx1"/>
                </a:solidFill>
              </a:rPr>
              <a:t>3. American Orthopaedic </a:t>
            </a:r>
            <a:r>
              <a:rPr lang="en-US" sz="2000" b="1" dirty="0" smtClean="0">
                <a:solidFill>
                  <a:schemeClr val="tx1"/>
                </a:solidFill>
              </a:rPr>
              <a:t>Association</a:t>
            </a:r>
          </a:p>
          <a:p>
            <a:pPr marL="0" indent="0">
              <a:spcBef>
                <a:spcPct val="0"/>
              </a:spcBef>
              <a:buFont typeface="Arial" charset="0"/>
              <a:buNone/>
            </a:pPr>
            <a:r>
              <a:rPr lang="en-US" sz="2000" b="1" dirty="0">
                <a:solidFill>
                  <a:schemeClr val="tx1"/>
                </a:solidFill>
              </a:rPr>
              <a:t> </a:t>
            </a:r>
            <a:r>
              <a:rPr lang="en-US" sz="2000" b="1" dirty="0" smtClean="0">
                <a:solidFill>
                  <a:schemeClr val="tx1"/>
                </a:solidFill>
              </a:rPr>
              <a:t>   </a:t>
            </a:r>
            <a:r>
              <a:rPr lang="en-US" sz="2000" b="1" dirty="0">
                <a:solidFill>
                  <a:schemeClr val="tx1"/>
                </a:solidFill>
              </a:rPr>
              <a:t>O</a:t>
            </a:r>
            <a:r>
              <a:rPr lang="en-US" sz="2000" b="1" i="1" dirty="0">
                <a:solidFill>
                  <a:schemeClr val="tx1"/>
                </a:solidFill>
              </a:rPr>
              <a:t>wn the Bone</a:t>
            </a:r>
            <a:r>
              <a:rPr lang="en-US" sz="2000" b="1" i="1" baseline="30000" dirty="0">
                <a:solidFill>
                  <a:schemeClr val="tx1"/>
                </a:solidFill>
              </a:rPr>
              <a:t>®</a:t>
            </a:r>
            <a:r>
              <a:rPr lang="en-US" sz="2000" b="1" i="1" dirty="0">
                <a:solidFill>
                  <a:schemeClr val="tx1"/>
                </a:solidFill>
              </a:rPr>
              <a:t> </a:t>
            </a:r>
            <a:r>
              <a:rPr lang="en-US" sz="2000" b="1" dirty="0">
                <a:solidFill>
                  <a:schemeClr val="tx1"/>
                </a:solidFill>
              </a:rPr>
              <a:t>Program</a:t>
            </a:r>
          </a:p>
          <a:p>
            <a:r>
              <a:rPr lang="en-US" sz="1800" dirty="0">
                <a:solidFill>
                  <a:schemeClr val="tx1"/>
                </a:solidFill>
              </a:rPr>
              <a:t>Achieved statistically significant changes in health professional </a:t>
            </a:r>
            <a:r>
              <a:rPr lang="en-US" sz="1800" dirty="0" smtClean="0">
                <a:solidFill>
                  <a:schemeClr val="tx1"/>
                </a:solidFill>
              </a:rPr>
              <a:t>behavior/referral </a:t>
            </a:r>
            <a:r>
              <a:rPr lang="en-US" sz="1800" dirty="0">
                <a:solidFill>
                  <a:schemeClr val="tx1"/>
                </a:solidFill>
              </a:rPr>
              <a:t>(calcium and vitamin D, exercise, fall prevention, etc.)</a:t>
            </a:r>
          </a:p>
          <a:p>
            <a:r>
              <a:rPr lang="en-US" sz="1800" dirty="0">
                <a:solidFill>
                  <a:schemeClr val="tx1"/>
                </a:solidFill>
              </a:rPr>
              <a:t>Over </a:t>
            </a:r>
            <a:r>
              <a:rPr lang="en-US" sz="1800" b="1" dirty="0" smtClean="0">
                <a:solidFill>
                  <a:schemeClr val="tx1"/>
                </a:solidFill>
              </a:rPr>
              <a:t>190 sites and 25,000+ </a:t>
            </a:r>
            <a:r>
              <a:rPr lang="en-US" sz="1800" b="1" dirty="0">
                <a:solidFill>
                  <a:schemeClr val="tx1"/>
                </a:solidFill>
              </a:rPr>
              <a:t>patients </a:t>
            </a:r>
            <a:r>
              <a:rPr lang="en-US" sz="1800" dirty="0">
                <a:solidFill>
                  <a:schemeClr val="tx1"/>
                </a:solidFill>
              </a:rPr>
              <a:t>involved from </a:t>
            </a:r>
            <a:r>
              <a:rPr lang="en-US" sz="1800" dirty="0" smtClean="0">
                <a:solidFill>
                  <a:schemeClr val="tx1"/>
                </a:solidFill>
              </a:rPr>
              <a:t>48 states (since June 2009)</a:t>
            </a:r>
            <a:endParaRPr lang="en-US" sz="1800" dirty="0">
              <a:solidFill>
                <a:schemeClr val="tx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32701409"/>
              </p:ext>
            </p:extLst>
          </p:nvPr>
        </p:nvGraphicFramePr>
        <p:xfrm>
          <a:off x="4897315" y="2716824"/>
          <a:ext cx="4162163" cy="2497140"/>
        </p:xfrm>
        <a:graphic>
          <a:graphicData uri="http://schemas.openxmlformats.org/presentationml/2006/ole">
            <mc:AlternateContent xmlns:mc="http://schemas.openxmlformats.org/markup-compatibility/2006">
              <mc:Choice xmlns:v="urn:schemas-microsoft-com:vml" Requires="v">
                <p:oleObj spid="_x0000_s1057" name="Chart" r:id="rId5" imgW="3777840" imgH="2417040" progId="Excel.Sheet.8">
                  <p:embed/>
                </p:oleObj>
              </mc:Choice>
              <mc:Fallback>
                <p:oleObj name="Chart" r:id="rId5" imgW="3777840" imgH="241704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7315" y="2716824"/>
                        <a:ext cx="4162163" cy="2497140"/>
                      </a:xfrm>
                      <a:prstGeom prst="rect">
                        <a:avLst/>
                      </a:prstGeom>
                      <a:noFill/>
                      <a:ln>
                        <a:noFill/>
                      </a:ln>
                    </p:spPr>
                  </p:pic>
                </p:oleObj>
              </mc:Fallback>
            </mc:AlternateContent>
          </a:graphicData>
        </a:graphic>
      </p:graphicFrame>
      <p:sp>
        <p:nvSpPr>
          <p:cNvPr id="6" name="Shape 32"/>
          <p:cNvSpPr/>
          <p:nvPr/>
        </p:nvSpPr>
        <p:spPr>
          <a:xfrm>
            <a:off x="4093956" y="334880"/>
            <a:ext cx="1156112" cy="317714"/>
          </a:xfrm>
          <a:prstGeom prst="rect">
            <a:avLst/>
          </a:prstGeom>
          <a:blipFill>
            <a:blip r:embed="rId7"/>
            <a:stretch>
              <a:fillRect/>
            </a:stretch>
          </a:blipFill>
        </p:spPr>
      </p:sp>
    </p:spTree>
    <p:extLst>
      <p:ext uri="{BB962C8B-B14F-4D97-AF65-F5344CB8AC3E}">
        <p14:creationId xmlns:p14="http://schemas.microsoft.com/office/powerpoint/2010/main" val="3768834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57212" y="666677"/>
            <a:ext cx="8229600" cy="609600"/>
          </a:xfrm>
        </p:spPr>
        <p:txBody>
          <a:bodyPr/>
          <a:lstStyle/>
          <a:p>
            <a:pPr algn="ctr" eaLnBrk="1" hangingPunct="1"/>
            <a:r>
              <a:rPr lang="en-US" i="1" dirty="0" smtClean="0">
                <a:solidFill>
                  <a:srgbClr val="FD592D"/>
                </a:solidFill>
              </a:rPr>
              <a:t>International </a:t>
            </a:r>
            <a:r>
              <a:rPr lang="en-US" sz="3600" b="1" i="1" dirty="0" smtClean="0">
                <a:solidFill>
                  <a:srgbClr val="FD592D"/>
                </a:solidFill>
              </a:rPr>
              <a:t>FLS </a:t>
            </a:r>
            <a:r>
              <a:rPr lang="en-US" sz="3600" b="1" i="1" dirty="0">
                <a:solidFill>
                  <a:srgbClr val="FD592D"/>
                </a:solidFill>
              </a:rPr>
              <a:t>Outcomes</a:t>
            </a:r>
          </a:p>
        </p:txBody>
      </p:sp>
      <p:sp>
        <p:nvSpPr>
          <p:cNvPr id="78851" name="Content Placeholder 2"/>
          <p:cNvSpPr>
            <a:spLocks noGrp="1"/>
          </p:cNvSpPr>
          <p:nvPr>
            <p:ph idx="1"/>
          </p:nvPr>
        </p:nvSpPr>
        <p:spPr>
          <a:xfrm>
            <a:off x="328612" y="1221966"/>
            <a:ext cx="8686800" cy="4525963"/>
          </a:xfrm>
        </p:spPr>
        <p:txBody>
          <a:bodyPr/>
          <a:lstStyle/>
          <a:p>
            <a:pPr marL="0" lvl="0" indent="0">
              <a:buClr>
                <a:srgbClr val="000000"/>
              </a:buClr>
              <a:buNone/>
              <a:defRPr/>
            </a:pPr>
            <a:r>
              <a:rPr lang="en-US" sz="2000" b="1" dirty="0">
                <a:solidFill>
                  <a:srgbClr val="000000"/>
                </a:solidFill>
                <a:latin typeface="Helvetica" pitchFamily="34" charset="0"/>
                <a:cs typeface="Helvetica" pitchFamily="34" charset="0"/>
              </a:rPr>
              <a:t>1. Canada (</a:t>
            </a:r>
            <a:r>
              <a:rPr lang="en-US" sz="2000" b="1" i="1" dirty="0">
                <a:solidFill>
                  <a:srgbClr val="000000"/>
                </a:solidFill>
                <a:latin typeface="Helvetica" pitchFamily="34" charset="0"/>
                <a:cs typeface="Helvetica" pitchFamily="34" charset="0"/>
              </a:rPr>
              <a:t>University of Alberta, Edmonton)</a:t>
            </a:r>
            <a:endParaRPr lang="en-US" sz="2000" b="1" dirty="0">
              <a:solidFill>
                <a:srgbClr val="000000"/>
              </a:solidFill>
              <a:latin typeface="Helvetica" pitchFamily="34" charset="0"/>
              <a:cs typeface="Helvetica" pitchFamily="34" charset="0"/>
            </a:endParaRPr>
          </a:p>
          <a:p>
            <a:pPr lvl="0">
              <a:buClr>
                <a:srgbClr val="000000"/>
              </a:buClr>
              <a:defRPr/>
            </a:pPr>
            <a:r>
              <a:rPr lang="en-US" sz="2000" dirty="0">
                <a:solidFill>
                  <a:srgbClr val="000000"/>
                </a:solidFill>
                <a:latin typeface="Helvetica" pitchFamily="34" charset="0"/>
                <a:cs typeface="Helvetica" pitchFamily="34" charset="0"/>
              </a:rPr>
              <a:t>For every 100 patients, </a:t>
            </a:r>
            <a:r>
              <a:rPr lang="en-US" sz="2000" b="1" u="sng" dirty="0">
                <a:solidFill>
                  <a:srgbClr val="000000"/>
                </a:solidFill>
                <a:latin typeface="Helvetica" pitchFamily="34" charset="0"/>
                <a:cs typeface="Helvetica" pitchFamily="34" charset="0"/>
              </a:rPr>
              <a:t>3 fractures (1 hip fracture) prevented</a:t>
            </a:r>
            <a:endParaRPr lang="en-US" sz="2000" u="sng" dirty="0">
              <a:solidFill>
                <a:srgbClr val="000000"/>
              </a:solidFill>
              <a:latin typeface="Helvetica" pitchFamily="34" charset="0"/>
              <a:cs typeface="Helvetica" pitchFamily="34" charset="0"/>
            </a:endParaRPr>
          </a:p>
          <a:p>
            <a:pPr lvl="0">
              <a:buClr>
                <a:srgbClr val="000000"/>
              </a:buClr>
              <a:defRPr/>
            </a:pPr>
            <a:r>
              <a:rPr lang="en-US" sz="2000" dirty="0">
                <a:solidFill>
                  <a:srgbClr val="000000"/>
                </a:solidFill>
                <a:latin typeface="Helvetica" pitchFamily="34" charset="0"/>
                <a:cs typeface="Helvetica" pitchFamily="34" charset="0"/>
              </a:rPr>
              <a:t>Health care savings: </a:t>
            </a:r>
            <a:r>
              <a:rPr lang="en-US" sz="2000" u="sng" dirty="0">
                <a:solidFill>
                  <a:srgbClr val="000000"/>
                </a:solidFill>
                <a:latin typeface="Helvetica" pitchFamily="34" charset="0"/>
                <a:cs typeface="Helvetica" pitchFamily="34" charset="0"/>
              </a:rPr>
              <a:t>$</a:t>
            </a:r>
            <a:r>
              <a:rPr lang="en-US" sz="2000" b="1" u="sng" dirty="0">
                <a:solidFill>
                  <a:srgbClr val="000000"/>
                </a:solidFill>
                <a:latin typeface="Helvetica" pitchFamily="34" charset="0"/>
                <a:cs typeface="Helvetica" pitchFamily="34" charset="0"/>
              </a:rPr>
              <a:t>27,000/patient</a:t>
            </a:r>
            <a:r>
              <a:rPr lang="en-US" sz="2000" b="1" dirty="0">
                <a:solidFill>
                  <a:srgbClr val="000000"/>
                </a:solidFill>
                <a:latin typeface="Helvetica" pitchFamily="34" charset="0"/>
                <a:cs typeface="Helvetica" pitchFamily="34" charset="0"/>
              </a:rPr>
              <a:t> </a:t>
            </a:r>
            <a:r>
              <a:rPr lang="en-US" sz="2000" dirty="0">
                <a:solidFill>
                  <a:srgbClr val="000000"/>
                </a:solidFill>
                <a:latin typeface="Helvetica" pitchFamily="34" charset="0"/>
                <a:cs typeface="Helvetica" pitchFamily="34" charset="0"/>
              </a:rPr>
              <a:t>over their remaining lifetime</a:t>
            </a:r>
          </a:p>
          <a:p>
            <a:pPr lvl="0">
              <a:buClr>
                <a:srgbClr val="000000"/>
              </a:buClr>
              <a:defRPr/>
            </a:pPr>
            <a:endParaRPr lang="en-US" sz="2000" dirty="0">
              <a:solidFill>
                <a:srgbClr val="000000"/>
              </a:solidFill>
              <a:latin typeface="Helvetica" pitchFamily="34" charset="0"/>
              <a:cs typeface="Helvetica" pitchFamily="34" charset="0"/>
            </a:endParaRPr>
          </a:p>
          <a:p>
            <a:pPr marL="0" lvl="0" indent="0">
              <a:buClr>
                <a:srgbClr val="000000"/>
              </a:buClr>
              <a:buNone/>
              <a:defRPr/>
            </a:pPr>
            <a:r>
              <a:rPr lang="en-US" sz="2000" b="1" dirty="0">
                <a:solidFill>
                  <a:srgbClr val="000000"/>
                </a:solidFill>
                <a:latin typeface="Helvetica" pitchFamily="34" charset="0"/>
                <a:cs typeface="Helvetica" pitchFamily="34" charset="0"/>
              </a:rPr>
              <a:t>2. United Kingdom (</a:t>
            </a:r>
            <a:r>
              <a:rPr lang="en-US" sz="2000" b="1" i="1" dirty="0">
                <a:solidFill>
                  <a:srgbClr val="000000"/>
                </a:solidFill>
                <a:latin typeface="Helvetica" pitchFamily="34" charset="0"/>
                <a:cs typeface="Helvetica" pitchFamily="34" charset="0"/>
              </a:rPr>
              <a:t>Department of Health, National Health Service</a:t>
            </a:r>
            <a:r>
              <a:rPr lang="en-US" sz="2000" b="1" dirty="0">
                <a:solidFill>
                  <a:srgbClr val="000000"/>
                </a:solidFill>
                <a:latin typeface="Helvetica" pitchFamily="34" charset="0"/>
                <a:cs typeface="Helvetica" pitchFamily="34" charset="0"/>
              </a:rPr>
              <a:t>)</a:t>
            </a:r>
          </a:p>
          <a:p>
            <a:pPr lvl="0">
              <a:buClr>
                <a:srgbClr val="000000"/>
              </a:buClr>
              <a:defRPr/>
            </a:pPr>
            <a:r>
              <a:rPr lang="en-US" sz="2000" b="1" u="sng" dirty="0">
                <a:solidFill>
                  <a:srgbClr val="000000"/>
                </a:solidFill>
                <a:latin typeface="Helvetica" pitchFamily="34" charset="0"/>
                <a:cs typeface="Helvetica" pitchFamily="34" charset="0"/>
              </a:rPr>
              <a:t>£291,000 saved</a:t>
            </a:r>
            <a:r>
              <a:rPr lang="en-US" sz="2000" b="1" dirty="0">
                <a:solidFill>
                  <a:srgbClr val="000000"/>
                </a:solidFill>
                <a:latin typeface="Helvetica" pitchFamily="34" charset="0"/>
                <a:cs typeface="Helvetica" pitchFamily="34" charset="0"/>
              </a:rPr>
              <a:t> </a:t>
            </a:r>
            <a:r>
              <a:rPr lang="en-US" sz="2000" dirty="0">
                <a:solidFill>
                  <a:srgbClr val="000000"/>
                </a:solidFill>
                <a:latin typeface="Helvetica" pitchFamily="34" charset="0"/>
                <a:cs typeface="Helvetica" pitchFamily="34" charset="0"/>
              </a:rPr>
              <a:t>in acute/community services and social care costs against </a:t>
            </a:r>
            <a:r>
              <a:rPr lang="en-US" sz="2000" b="1" u="sng" dirty="0">
                <a:solidFill>
                  <a:srgbClr val="000000"/>
                </a:solidFill>
                <a:latin typeface="Helvetica" pitchFamily="34" charset="0"/>
                <a:cs typeface="Helvetica" pitchFamily="34" charset="0"/>
              </a:rPr>
              <a:t>£234,000 in spending</a:t>
            </a:r>
            <a:endParaRPr lang="en-US" sz="2000" dirty="0">
              <a:solidFill>
                <a:srgbClr val="000000"/>
              </a:solidFill>
              <a:latin typeface="Helvetica" pitchFamily="34" charset="0"/>
              <a:cs typeface="Helvetica" pitchFamily="34" charset="0"/>
            </a:endParaRPr>
          </a:p>
          <a:p>
            <a:pPr lvl="0">
              <a:buClr>
                <a:srgbClr val="000000"/>
              </a:buClr>
              <a:defRPr/>
            </a:pPr>
            <a:r>
              <a:rPr lang="en-US" sz="2000" b="1" dirty="0">
                <a:solidFill>
                  <a:srgbClr val="000000"/>
                </a:solidFill>
                <a:latin typeface="Helvetica" pitchFamily="34" charset="0"/>
                <a:cs typeface="Helvetica" pitchFamily="34" charset="0"/>
              </a:rPr>
              <a:t>At a national level: </a:t>
            </a:r>
            <a:r>
              <a:rPr lang="en-US" sz="2000" b="1" u="sng" dirty="0">
                <a:solidFill>
                  <a:srgbClr val="000000"/>
                </a:solidFill>
                <a:latin typeface="Helvetica" pitchFamily="34" charset="0"/>
                <a:cs typeface="Helvetica" pitchFamily="34" charset="0"/>
              </a:rPr>
              <a:t>savings of £8.5 million over 5 years</a:t>
            </a:r>
          </a:p>
          <a:p>
            <a:pPr marL="457200" lvl="1" indent="0">
              <a:buClr>
                <a:srgbClr val="000000"/>
              </a:buClr>
              <a:buNone/>
              <a:defRPr/>
            </a:pPr>
            <a:endParaRPr lang="en-US" sz="2000" i="1" dirty="0">
              <a:solidFill>
                <a:srgbClr val="000000"/>
              </a:solidFill>
              <a:latin typeface="Helvetica" pitchFamily="34" charset="0"/>
              <a:cs typeface="Helvetica" pitchFamily="34" charset="0"/>
            </a:endParaRPr>
          </a:p>
          <a:p>
            <a:pPr marL="57150" lvl="0" indent="0">
              <a:buClr>
                <a:srgbClr val="000000"/>
              </a:buClr>
              <a:buNone/>
              <a:defRPr/>
            </a:pPr>
            <a:r>
              <a:rPr lang="en-US" sz="2000" b="1" dirty="0">
                <a:solidFill>
                  <a:srgbClr val="000000"/>
                </a:solidFill>
                <a:latin typeface="Helvetica" pitchFamily="34" charset="0"/>
                <a:cs typeface="Helvetica" pitchFamily="34" charset="0"/>
              </a:rPr>
              <a:t>3. Scotland (</a:t>
            </a:r>
            <a:r>
              <a:rPr lang="en-US" sz="2000" b="1" i="1" dirty="0">
                <a:solidFill>
                  <a:srgbClr val="000000"/>
                </a:solidFill>
                <a:latin typeface="Helvetica" pitchFamily="34" charset="0"/>
                <a:cs typeface="Helvetica" pitchFamily="34" charset="0"/>
              </a:rPr>
              <a:t>Glasgow Fracture Liaison Service</a:t>
            </a:r>
            <a:r>
              <a:rPr lang="en-US" sz="2000" b="1" dirty="0">
                <a:solidFill>
                  <a:srgbClr val="000000"/>
                </a:solidFill>
                <a:latin typeface="Helvetica" pitchFamily="34" charset="0"/>
                <a:cs typeface="Helvetica" pitchFamily="34" charset="0"/>
              </a:rPr>
              <a:t>)</a:t>
            </a:r>
          </a:p>
          <a:p>
            <a:pPr lvl="0">
              <a:buClr>
                <a:srgbClr val="000000"/>
              </a:buClr>
              <a:defRPr/>
            </a:pPr>
            <a:r>
              <a:rPr lang="en-US" sz="2000" dirty="0">
                <a:solidFill>
                  <a:srgbClr val="000000"/>
                </a:solidFill>
                <a:latin typeface="Helvetica" pitchFamily="34" charset="0"/>
                <a:cs typeface="Helvetica" pitchFamily="34" charset="0"/>
              </a:rPr>
              <a:t>For every 1,000 fracture patients, </a:t>
            </a:r>
            <a:r>
              <a:rPr lang="en-US" sz="2000" b="1" dirty="0">
                <a:solidFill>
                  <a:srgbClr val="000000"/>
                </a:solidFill>
                <a:latin typeface="Helvetica" pitchFamily="34" charset="0"/>
                <a:cs typeface="Helvetica" pitchFamily="34" charset="0"/>
              </a:rPr>
              <a:t>18 fewer fractures (11 hip fractures/7 other fractures) = </a:t>
            </a:r>
            <a:r>
              <a:rPr lang="en-US" sz="2000" b="1" u="sng" dirty="0">
                <a:solidFill>
                  <a:srgbClr val="000000"/>
                </a:solidFill>
                <a:latin typeface="Helvetica" pitchFamily="34" charset="0"/>
                <a:cs typeface="Helvetica" pitchFamily="34" charset="0"/>
              </a:rPr>
              <a:t>overall savings of £26,000</a:t>
            </a:r>
            <a:endParaRPr lang="en-US" sz="2000" dirty="0">
              <a:solidFill>
                <a:srgbClr val="000000"/>
              </a:solidFill>
              <a:latin typeface="Helvetica" pitchFamily="34" charset="0"/>
              <a:cs typeface="Helvetica" pitchFamily="34" charset="0"/>
            </a:endParaRPr>
          </a:p>
          <a:p>
            <a:pPr lvl="0">
              <a:buClr>
                <a:srgbClr val="000000"/>
              </a:buClr>
              <a:defRPr/>
            </a:pPr>
            <a:r>
              <a:rPr lang="en-US" sz="2000" b="1" dirty="0">
                <a:solidFill>
                  <a:srgbClr val="000000"/>
                </a:solidFill>
                <a:latin typeface="Helvetica" pitchFamily="34" charset="0"/>
                <a:cs typeface="Helvetica" pitchFamily="34" charset="0"/>
              </a:rPr>
              <a:t>122 hip/81 other fractures avoided</a:t>
            </a:r>
            <a:endParaRPr lang="en-US" sz="2000" i="1" dirty="0">
              <a:solidFill>
                <a:srgbClr val="000000"/>
              </a:solidFill>
              <a:latin typeface="Helvetica" pitchFamily="34" charset="0"/>
              <a:cs typeface="Helvetica" pitchFamily="34" charset="0"/>
            </a:endParaRPr>
          </a:p>
          <a:p>
            <a:pPr marL="0" indent="0">
              <a:buFont typeface="Arial" charset="0"/>
              <a:buNone/>
            </a:pPr>
            <a:endParaRPr lang="en-US" sz="1800" dirty="0">
              <a:solidFill>
                <a:schemeClr val="tx1"/>
              </a:solidFill>
            </a:endParaRPr>
          </a:p>
        </p:txBody>
      </p:sp>
      <p:sp>
        <p:nvSpPr>
          <p:cNvPr id="6" name="Shape 32"/>
          <p:cNvSpPr/>
          <p:nvPr/>
        </p:nvSpPr>
        <p:spPr>
          <a:xfrm>
            <a:off x="4093956"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1267790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idx="4294967295"/>
          </p:nvPr>
        </p:nvSpPr>
        <p:spPr>
          <a:xfrm>
            <a:off x="161925" y="923928"/>
            <a:ext cx="8820150" cy="747712"/>
          </a:xfrm>
        </p:spPr>
        <p:txBody>
          <a:bodyPr/>
          <a:lstStyle/>
          <a:p>
            <a:pPr indent="228600" algn="ctr" eaLnBrk="1" hangingPunct="1">
              <a:buClr>
                <a:srgbClr val="000000"/>
              </a:buClr>
            </a:pPr>
            <a:r>
              <a:rPr lang="en-US" sz="3000" b="1" i="1" dirty="0" smtClean="0">
                <a:solidFill>
                  <a:srgbClr val="FF6911"/>
                </a:solidFill>
                <a:latin typeface="Arial" charset="0"/>
                <a:cs typeface="Arial" charset="0"/>
              </a:rPr>
              <a:t>Reasons for the Lack of Broad U.S. Implementation of the FLS Model of Care</a:t>
            </a:r>
          </a:p>
        </p:txBody>
      </p:sp>
      <p:sp>
        <p:nvSpPr>
          <p:cNvPr id="56323" name="Rectangle 3"/>
          <p:cNvSpPr>
            <a:spLocks noGrp="1" noChangeArrowheads="1"/>
          </p:cNvSpPr>
          <p:nvPr>
            <p:ph type="body" idx="4294967295"/>
          </p:nvPr>
        </p:nvSpPr>
        <p:spPr>
          <a:xfrm>
            <a:off x="368300" y="1439069"/>
            <a:ext cx="8613775" cy="2468563"/>
          </a:xfrm>
        </p:spPr>
        <p:txBody>
          <a:bodyPr/>
          <a:lstStyle/>
          <a:p>
            <a:pPr marL="0" indent="0">
              <a:spcBef>
                <a:spcPts val="600"/>
              </a:spcBef>
              <a:spcAft>
                <a:spcPts val="0"/>
              </a:spcAft>
              <a:buClr>
                <a:schemeClr val="dk1"/>
              </a:buClr>
              <a:buSzPct val="166666"/>
              <a:buFont typeface="Arial"/>
              <a:buNone/>
              <a:defRPr/>
            </a:pPr>
            <a:endParaRPr lang="en-US" sz="200" dirty="0">
              <a:solidFill>
                <a:schemeClr val="dk1"/>
              </a:solidFill>
              <a:latin typeface="Helvetica" pitchFamily="34" charset="0"/>
              <a:cs typeface="Helvetica" pitchFamily="34" charset="0"/>
              <a:sym typeface="Arial"/>
            </a:endParaRPr>
          </a:p>
          <a:p>
            <a:pPr eaLnBrk="1" fontAlgn="auto" hangingPunct="1">
              <a:spcBef>
                <a:spcPts val="600"/>
              </a:spcBef>
              <a:spcAft>
                <a:spcPts val="0"/>
              </a:spcAft>
              <a:buClr>
                <a:schemeClr val="dk1"/>
              </a:buClr>
              <a:buSzPct val="166666"/>
              <a:buFont typeface="Arial"/>
              <a:buChar char="•"/>
              <a:defRPr/>
            </a:pPr>
            <a:r>
              <a:rPr lang="en-US" sz="1800" b="1" dirty="0">
                <a:solidFill>
                  <a:schemeClr val="dk1"/>
                </a:solidFill>
                <a:latin typeface="Helvetica" pitchFamily="34" charset="0"/>
                <a:cs typeface="Helvetica" pitchFamily="34" charset="0"/>
                <a:sym typeface="Arial"/>
              </a:rPr>
              <a:t>Lack of awareness among health care professionals that patients who fracture are of highest risk for future fractures</a:t>
            </a:r>
          </a:p>
          <a:p>
            <a:pPr lvl="1" eaLnBrk="1" fontAlgn="auto" hangingPunct="1">
              <a:spcBef>
                <a:spcPts val="480"/>
              </a:spcBef>
              <a:spcAft>
                <a:spcPts val="0"/>
              </a:spcAft>
              <a:buClr>
                <a:schemeClr val="dk1"/>
              </a:buClr>
              <a:buSzPct val="100000"/>
              <a:buFont typeface="Courier New"/>
              <a:buChar char="o"/>
              <a:defRPr/>
            </a:pPr>
            <a:r>
              <a:rPr lang="en-US" sz="1800" i="1" dirty="0">
                <a:solidFill>
                  <a:schemeClr val="dk1"/>
                </a:solidFill>
                <a:latin typeface="Helvetica" pitchFamily="34" charset="0"/>
                <a:cs typeface="Helvetica" pitchFamily="34" charset="0"/>
                <a:sym typeface="Arial"/>
              </a:rPr>
              <a:t>50% of all patients who fracture a hip have already suffered a fracture</a:t>
            </a:r>
          </a:p>
          <a:p>
            <a:pPr eaLnBrk="1" fontAlgn="auto" hangingPunct="1">
              <a:spcBef>
                <a:spcPts val="600"/>
              </a:spcBef>
              <a:spcAft>
                <a:spcPts val="0"/>
              </a:spcAft>
              <a:buClr>
                <a:schemeClr val="dk1"/>
              </a:buClr>
              <a:buSzPct val="166666"/>
              <a:buFont typeface="Arial"/>
              <a:buChar char="•"/>
              <a:defRPr/>
            </a:pPr>
            <a:r>
              <a:rPr lang="en-US" sz="1800" b="1" dirty="0">
                <a:solidFill>
                  <a:schemeClr val="dk1"/>
                </a:solidFill>
                <a:latin typeface="Helvetica" pitchFamily="34" charset="0"/>
                <a:cs typeface="Helvetica" pitchFamily="34" charset="0"/>
                <a:sym typeface="Arial"/>
              </a:rPr>
              <a:t>Lack of awareness </a:t>
            </a:r>
            <a:r>
              <a:rPr lang="en-US" sz="1800" dirty="0">
                <a:solidFill>
                  <a:schemeClr val="dk1"/>
                </a:solidFill>
                <a:latin typeface="Helvetica" pitchFamily="34" charset="0"/>
                <a:cs typeface="Helvetica" pitchFamily="34" charset="0"/>
                <a:sym typeface="Arial"/>
              </a:rPr>
              <a:t>about the successful FLS model of care itself, particularly among primary care practitioners and hospital administrators</a:t>
            </a:r>
          </a:p>
          <a:p>
            <a:pPr eaLnBrk="1" fontAlgn="auto" hangingPunct="1">
              <a:spcBef>
                <a:spcPts val="600"/>
              </a:spcBef>
              <a:spcAft>
                <a:spcPts val="0"/>
              </a:spcAft>
              <a:buClr>
                <a:schemeClr val="dk1"/>
              </a:buClr>
              <a:buSzPct val="166666"/>
              <a:buFont typeface="Arial"/>
              <a:buChar char="•"/>
              <a:defRPr/>
            </a:pPr>
            <a:r>
              <a:rPr lang="en-US" sz="1800" b="1" dirty="0">
                <a:solidFill>
                  <a:schemeClr val="dk1"/>
                </a:solidFill>
                <a:latin typeface="Helvetica" pitchFamily="34" charset="0"/>
                <a:cs typeface="Helvetica" pitchFamily="34" charset="0"/>
                <a:sym typeface="Arial"/>
              </a:rPr>
              <a:t>Lack of knowledge </a:t>
            </a:r>
            <a:r>
              <a:rPr lang="en-US" sz="1800" dirty="0">
                <a:solidFill>
                  <a:schemeClr val="dk1"/>
                </a:solidFill>
                <a:latin typeface="Helvetica" pitchFamily="34" charset="0"/>
                <a:cs typeface="Helvetica" pitchFamily="34" charset="0"/>
                <a:sym typeface="Arial"/>
              </a:rPr>
              <a:t>by health care administrators and health care professionals (as well as potential sites) about this model of care and how it can be implemented </a:t>
            </a:r>
          </a:p>
          <a:p>
            <a:pPr eaLnBrk="1" fontAlgn="auto" hangingPunct="1">
              <a:spcBef>
                <a:spcPts val="600"/>
              </a:spcBef>
              <a:spcAft>
                <a:spcPts val="0"/>
              </a:spcAft>
              <a:buClr>
                <a:schemeClr val="dk1"/>
              </a:buClr>
              <a:buSzPct val="166666"/>
              <a:buFont typeface="Arial"/>
              <a:buChar char="•"/>
              <a:defRPr/>
            </a:pPr>
            <a:r>
              <a:rPr lang="en-US" sz="1800" b="1" dirty="0">
                <a:solidFill>
                  <a:schemeClr val="dk1"/>
                </a:solidFill>
                <a:latin typeface="Helvetica" pitchFamily="34" charset="0"/>
                <a:cs typeface="Helvetica" pitchFamily="34" charset="0"/>
                <a:sym typeface="Arial"/>
              </a:rPr>
              <a:t>Lack of tools </a:t>
            </a:r>
            <a:r>
              <a:rPr lang="en-US" sz="1800" dirty="0">
                <a:solidFill>
                  <a:schemeClr val="dk1"/>
                </a:solidFill>
                <a:latin typeface="Helvetica" pitchFamily="34" charset="0"/>
                <a:cs typeface="Helvetica" pitchFamily="34" charset="0"/>
                <a:sym typeface="Arial"/>
              </a:rPr>
              <a:t>to help interested sites, health care professional champions, and health care administrators implement the FLS model of care</a:t>
            </a:r>
          </a:p>
          <a:p>
            <a:pPr marL="0" indent="0" eaLnBrk="1" fontAlgn="auto" hangingPunct="1">
              <a:spcBef>
                <a:spcPts val="600"/>
              </a:spcBef>
              <a:spcAft>
                <a:spcPts val="0"/>
              </a:spcAft>
              <a:buClr>
                <a:schemeClr val="dk1"/>
              </a:buClr>
              <a:buSzPct val="166666"/>
              <a:buFont typeface="Arial"/>
              <a:buNone/>
              <a:defRPr/>
            </a:pPr>
            <a:endParaRPr lang="en-US" sz="800" dirty="0" smtClean="0">
              <a:solidFill>
                <a:schemeClr val="dk1"/>
              </a:solidFill>
              <a:latin typeface="Helvetica" pitchFamily="34" charset="0"/>
              <a:cs typeface="Helvetica" pitchFamily="34" charset="0"/>
              <a:sym typeface="Arial"/>
            </a:endParaRPr>
          </a:p>
          <a:p>
            <a:pPr marL="0" indent="0" eaLnBrk="1" fontAlgn="auto" hangingPunct="1">
              <a:spcBef>
                <a:spcPts val="600"/>
              </a:spcBef>
              <a:spcAft>
                <a:spcPts val="0"/>
              </a:spcAft>
              <a:buClr>
                <a:schemeClr val="dk1"/>
              </a:buClr>
              <a:buSzPct val="166666"/>
              <a:buFont typeface="Arial"/>
              <a:buNone/>
              <a:defRPr/>
            </a:pPr>
            <a:r>
              <a:rPr lang="en-US" sz="1800" b="1" dirty="0" smtClean="0">
                <a:solidFill>
                  <a:schemeClr val="dk1"/>
                </a:solidFill>
                <a:latin typeface="Helvetica" pitchFamily="34" charset="0"/>
                <a:cs typeface="Helvetica" pitchFamily="34" charset="0"/>
                <a:sym typeface="Arial"/>
              </a:rPr>
              <a:t>There are </a:t>
            </a:r>
            <a:r>
              <a:rPr lang="en-US" sz="1800" b="1" u="sng" dirty="0" smtClean="0">
                <a:solidFill>
                  <a:srgbClr val="FF6911"/>
                </a:solidFill>
                <a:latin typeface="Helvetica" pitchFamily="34" charset="0"/>
                <a:cs typeface="Helvetica" pitchFamily="34" charset="0"/>
                <a:sym typeface="Arial"/>
              </a:rPr>
              <a:t>currently 250-300 active FLS program</a:t>
            </a:r>
            <a:r>
              <a:rPr lang="en-US" sz="1800" b="1" u="sng" dirty="0" smtClean="0">
                <a:solidFill>
                  <a:srgbClr val="FF6911"/>
                </a:solidFill>
                <a:latin typeface="Helvetica" pitchFamily="34" charset="0"/>
                <a:cs typeface="Helvetica" pitchFamily="34" charset="0"/>
              </a:rPr>
              <a:t>s</a:t>
            </a:r>
            <a:r>
              <a:rPr lang="en-US" sz="1800" b="1" dirty="0" smtClean="0">
                <a:solidFill>
                  <a:srgbClr val="FF6911"/>
                </a:solidFill>
                <a:latin typeface="Helvetica" pitchFamily="34" charset="0"/>
                <a:cs typeface="Helvetica" pitchFamily="34" charset="0"/>
              </a:rPr>
              <a:t> </a:t>
            </a:r>
            <a:r>
              <a:rPr lang="en-US" sz="1800" b="1" dirty="0" smtClean="0">
                <a:latin typeface="Helvetica" pitchFamily="34" charset="0"/>
                <a:cs typeface="Helvetica" pitchFamily="34" charset="0"/>
              </a:rPr>
              <a:t>in the U.S. – we estimate we will </a:t>
            </a:r>
            <a:r>
              <a:rPr lang="en-US" sz="1800" b="1" u="sng" dirty="0" smtClean="0">
                <a:solidFill>
                  <a:srgbClr val="FF6911"/>
                </a:solidFill>
                <a:latin typeface="Helvetica" pitchFamily="34" charset="0"/>
                <a:cs typeface="Helvetica" pitchFamily="34" charset="0"/>
              </a:rPr>
              <a:t>need 1,000 active programs by 2020</a:t>
            </a:r>
            <a:r>
              <a:rPr lang="en-US" sz="1800" b="1" dirty="0" smtClean="0">
                <a:solidFill>
                  <a:srgbClr val="FF6911"/>
                </a:solidFill>
                <a:latin typeface="Helvetica" pitchFamily="34" charset="0"/>
                <a:cs typeface="Helvetica" pitchFamily="34" charset="0"/>
              </a:rPr>
              <a:t> </a:t>
            </a:r>
            <a:r>
              <a:rPr lang="en-US" sz="1800" b="1" dirty="0" smtClean="0">
                <a:latin typeface="Helvetica" pitchFamily="34" charset="0"/>
                <a:cs typeface="Helvetica" pitchFamily="34" charset="0"/>
              </a:rPr>
              <a:t>to achieve NBHA’s 20/20 vision</a:t>
            </a:r>
          </a:p>
          <a:p>
            <a:pPr marL="0" indent="0" algn="ctr">
              <a:buNone/>
              <a:defRPr/>
            </a:pPr>
            <a:endParaRPr lang="en-US" sz="800" b="1" dirty="0">
              <a:solidFill>
                <a:srgbClr val="FF6911"/>
              </a:solidFill>
              <a:latin typeface="Helvetica" pitchFamily="34" charset="0"/>
              <a:cs typeface="Helvetica" pitchFamily="34" charset="0"/>
            </a:endParaRPr>
          </a:p>
          <a:p>
            <a:pPr marL="0" indent="0" algn="ctr">
              <a:buNone/>
              <a:defRPr/>
            </a:pPr>
            <a:r>
              <a:rPr lang="en-US" sz="2000" b="1" u="sng" dirty="0" smtClean="0">
                <a:solidFill>
                  <a:srgbClr val="FF6911"/>
                </a:solidFill>
                <a:latin typeface="Helvetica" pitchFamily="34" charset="0"/>
                <a:cs typeface="Helvetica" pitchFamily="34" charset="0"/>
              </a:rPr>
              <a:t>~700 </a:t>
            </a:r>
            <a:r>
              <a:rPr lang="en-US" sz="2000" b="1" u="sng" dirty="0">
                <a:solidFill>
                  <a:srgbClr val="FF6911"/>
                </a:solidFill>
                <a:latin typeface="Helvetica" pitchFamily="34" charset="0"/>
                <a:cs typeface="Helvetica" pitchFamily="34" charset="0"/>
              </a:rPr>
              <a:t>NEW PROGRAMS NEEDED IN THE NEXT </a:t>
            </a:r>
            <a:r>
              <a:rPr lang="en-US" sz="2000" b="1" u="sng" dirty="0" smtClean="0">
                <a:solidFill>
                  <a:srgbClr val="FF6911"/>
                </a:solidFill>
                <a:latin typeface="Helvetica" pitchFamily="34" charset="0"/>
                <a:cs typeface="Helvetica" pitchFamily="34" charset="0"/>
              </a:rPr>
              <a:t>5 </a:t>
            </a:r>
            <a:r>
              <a:rPr lang="en-US" sz="2000" b="1" u="sng" dirty="0">
                <a:solidFill>
                  <a:srgbClr val="FF6911"/>
                </a:solidFill>
                <a:latin typeface="Helvetica" pitchFamily="34" charset="0"/>
                <a:cs typeface="Helvetica" pitchFamily="34" charset="0"/>
              </a:rPr>
              <a:t>YEARS</a:t>
            </a:r>
          </a:p>
          <a:p>
            <a:pPr marL="0" indent="0" eaLnBrk="1" fontAlgn="auto" hangingPunct="1">
              <a:spcBef>
                <a:spcPts val="600"/>
              </a:spcBef>
              <a:spcAft>
                <a:spcPts val="0"/>
              </a:spcAft>
              <a:buClr>
                <a:schemeClr val="dk1"/>
              </a:buClr>
              <a:buSzPct val="166666"/>
              <a:buFont typeface="Arial"/>
              <a:buNone/>
              <a:defRPr/>
            </a:pPr>
            <a:endParaRPr lang="en-US" sz="1800" b="1" dirty="0">
              <a:solidFill>
                <a:schemeClr val="dk1"/>
              </a:solidFill>
              <a:latin typeface="Helvetica" pitchFamily="34" charset="0"/>
              <a:cs typeface="Helvetica" pitchFamily="34" charset="0"/>
              <a:sym typeface="Arial"/>
            </a:endParaRPr>
          </a:p>
        </p:txBody>
      </p:sp>
      <p:sp>
        <p:nvSpPr>
          <p:cNvPr id="5" name="Shape 32"/>
          <p:cNvSpPr/>
          <p:nvPr/>
        </p:nvSpPr>
        <p:spPr>
          <a:xfrm>
            <a:off x="3993943"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2542136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idx="4294967295"/>
          </p:nvPr>
        </p:nvSpPr>
        <p:spPr>
          <a:xfrm>
            <a:off x="161925" y="764335"/>
            <a:ext cx="8820150" cy="747712"/>
          </a:xfrm>
        </p:spPr>
        <p:txBody>
          <a:bodyPr/>
          <a:lstStyle/>
          <a:p>
            <a:pPr indent="228600" algn="ctr" eaLnBrk="1" hangingPunct="1">
              <a:buClr>
                <a:srgbClr val="000000"/>
              </a:buClr>
            </a:pPr>
            <a:r>
              <a:rPr lang="en-US" sz="3200" b="1" i="1" dirty="0" smtClean="0">
                <a:solidFill>
                  <a:srgbClr val="FF6911"/>
                </a:solidFill>
                <a:latin typeface="Helvetica" panose="020B0604020202020204" pitchFamily="34" charset="0"/>
                <a:cs typeface="Helvetica" panose="020B0604020202020204" pitchFamily="34" charset="0"/>
              </a:rPr>
              <a:t>FLS/Quality Measure Tools</a:t>
            </a:r>
          </a:p>
        </p:txBody>
      </p:sp>
      <p:sp>
        <p:nvSpPr>
          <p:cNvPr id="56323" name="Rectangle 3"/>
          <p:cNvSpPr>
            <a:spLocks noGrp="1" noChangeArrowheads="1"/>
          </p:cNvSpPr>
          <p:nvPr>
            <p:ph type="body" idx="4294967295"/>
          </p:nvPr>
        </p:nvSpPr>
        <p:spPr>
          <a:xfrm>
            <a:off x="161925" y="1671640"/>
            <a:ext cx="8820150" cy="2468563"/>
          </a:xfrm>
        </p:spPr>
        <p:txBody>
          <a:bodyPr/>
          <a:lstStyle/>
          <a:p>
            <a:pPr marL="0" indent="0" eaLnBrk="1" fontAlgn="auto" hangingPunct="1">
              <a:spcBef>
                <a:spcPts val="600"/>
              </a:spcBef>
              <a:spcAft>
                <a:spcPts val="0"/>
              </a:spcAft>
              <a:buClr>
                <a:schemeClr val="dk1"/>
              </a:buClr>
              <a:buSzPct val="166666"/>
              <a:buNone/>
              <a:defRPr/>
            </a:pPr>
            <a:r>
              <a:rPr lang="en-US" sz="1800" dirty="0" smtClean="0">
                <a:solidFill>
                  <a:schemeClr val="dk1"/>
                </a:solidFill>
                <a:latin typeface="Helvetica" pitchFamily="34" charset="0"/>
                <a:cs typeface="Helvetica" pitchFamily="34" charset="0"/>
                <a:sym typeface="Arial"/>
              </a:rPr>
              <a:t>Tools and resources developed by NBHA to help sites set up and implement FLS programs and drive osteoporosis/post-fracture clinical quality improvement:</a:t>
            </a:r>
          </a:p>
          <a:p>
            <a:pPr>
              <a:defRPr/>
            </a:pPr>
            <a:r>
              <a:rPr lang="en-US" sz="1800" b="1" u="sng" dirty="0" smtClean="0">
                <a:solidFill>
                  <a:srgbClr val="FF6911"/>
                </a:solidFill>
                <a:latin typeface="Helvetica" pitchFamily="34" charset="0"/>
                <a:cs typeface="Helvetica" pitchFamily="34" charset="0"/>
              </a:rPr>
              <a:t>Fracture Prevention CENTRAL (March 2013)</a:t>
            </a:r>
            <a:r>
              <a:rPr lang="en-US" sz="1800" b="1" dirty="0" smtClean="0">
                <a:solidFill>
                  <a:srgbClr val="FF6911"/>
                </a:solidFill>
                <a:latin typeface="Helvetica" pitchFamily="34" charset="0"/>
                <a:cs typeface="Helvetica" pitchFamily="34" charset="0"/>
              </a:rPr>
              <a:t>:</a:t>
            </a:r>
            <a:r>
              <a:rPr lang="en-US" sz="1800" dirty="0" smtClean="0">
                <a:solidFill>
                  <a:srgbClr val="FF6911"/>
                </a:solidFill>
                <a:latin typeface="Helvetica" pitchFamily="34" charset="0"/>
                <a:cs typeface="Helvetica" pitchFamily="34" charset="0"/>
              </a:rPr>
              <a:t> </a:t>
            </a:r>
            <a:r>
              <a:rPr lang="en-US" sz="1800" dirty="0" smtClean="0">
                <a:latin typeface="Helvetica" pitchFamily="34" charset="0"/>
                <a:cs typeface="Helvetica" pitchFamily="34" charset="0"/>
              </a:rPr>
              <a:t>fracture prevention program resource center that has attracted over 2,900 registrants since its launch </a:t>
            </a:r>
          </a:p>
          <a:p>
            <a:pPr>
              <a:defRPr/>
            </a:pPr>
            <a:r>
              <a:rPr lang="en-US" sz="1800" b="1" u="sng" dirty="0" smtClean="0">
                <a:solidFill>
                  <a:srgbClr val="FF6911"/>
                </a:solidFill>
                <a:latin typeface="Helvetica" pitchFamily="34" charset="0"/>
                <a:cs typeface="Helvetica" pitchFamily="34" charset="0"/>
                <a:sym typeface="Arial"/>
              </a:rPr>
              <a:t>FLS Demonstration Project (December 2013):</a:t>
            </a:r>
            <a:r>
              <a:rPr lang="en-US" sz="1800" dirty="0" smtClean="0">
                <a:solidFill>
                  <a:srgbClr val="FF6911"/>
                </a:solidFill>
                <a:latin typeface="Helvetica" pitchFamily="34" charset="0"/>
                <a:cs typeface="Helvetica" pitchFamily="34" charset="0"/>
                <a:sym typeface="Arial"/>
              </a:rPr>
              <a:t> </a:t>
            </a:r>
            <a:r>
              <a:rPr lang="en-US" sz="1800" dirty="0" smtClean="0">
                <a:solidFill>
                  <a:schemeClr val="dk1"/>
                </a:solidFill>
                <a:latin typeface="Helvetica" pitchFamily="34" charset="0"/>
                <a:cs typeface="Helvetica" pitchFamily="34" charset="0"/>
                <a:sym typeface="Arial"/>
              </a:rPr>
              <a:t>provides a “turnkey” way to set up a FLS, drive improvement in performance around quality measures, and improve care coordination – piloting use of these tools in 3 clinical sites </a:t>
            </a:r>
          </a:p>
          <a:p>
            <a:pPr>
              <a:defRPr/>
            </a:pPr>
            <a:r>
              <a:rPr lang="en-US" sz="1800" b="1" u="sng" dirty="0" smtClean="0">
                <a:solidFill>
                  <a:srgbClr val="FF6911"/>
                </a:solidFill>
                <a:latin typeface="Helvetica" pitchFamily="34" charset="0"/>
                <a:cs typeface="Helvetica" pitchFamily="34" charset="0"/>
              </a:rPr>
              <a:t>CMS-approved Qualified Clinical Data Registry (September 2014)</a:t>
            </a:r>
            <a:r>
              <a:rPr lang="en-US" sz="1800" b="1" dirty="0" smtClean="0">
                <a:solidFill>
                  <a:srgbClr val="FF6911"/>
                </a:solidFill>
                <a:latin typeface="Helvetica" pitchFamily="34" charset="0"/>
                <a:cs typeface="Helvetica" pitchFamily="34" charset="0"/>
              </a:rPr>
              <a:t>:</a:t>
            </a:r>
            <a:r>
              <a:rPr lang="en-US" sz="1800" b="1" dirty="0" smtClean="0">
                <a:latin typeface="Helvetica" pitchFamily="34" charset="0"/>
                <a:cs typeface="Helvetica" pitchFamily="34" charset="0"/>
              </a:rPr>
              <a:t> </a:t>
            </a:r>
            <a:r>
              <a:rPr lang="en-US" sz="1800" dirty="0" smtClean="0">
                <a:latin typeface="Helvetica" pitchFamily="34" charset="0"/>
                <a:cs typeface="Helvetica" pitchFamily="34" charset="0"/>
              </a:rPr>
              <a:t>provides ability for HCPs to report on osteoporosis quality measures (2014 and 2015)</a:t>
            </a:r>
          </a:p>
          <a:p>
            <a:pPr lvl="1">
              <a:spcBef>
                <a:spcPts val="600"/>
              </a:spcBef>
              <a:buSzPct val="166666"/>
              <a:buFont typeface="Arial"/>
              <a:buChar char="•"/>
              <a:defRPr/>
            </a:pPr>
            <a:r>
              <a:rPr lang="en-US" sz="1800" b="1" u="sng" dirty="0" smtClean="0">
                <a:solidFill>
                  <a:schemeClr val="dk1"/>
                </a:solidFill>
                <a:latin typeface="Helvetica" pitchFamily="34" charset="0"/>
                <a:cs typeface="Helvetica" pitchFamily="34" charset="0"/>
                <a:sym typeface="Arial"/>
              </a:rPr>
              <a:t>First major financial “stick” was implemented last year: </a:t>
            </a:r>
          </a:p>
          <a:p>
            <a:pPr lvl="2">
              <a:spcBef>
                <a:spcPts val="600"/>
              </a:spcBef>
              <a:defRPr/>
            </a:pPr>
            <a:r>
              <a:rPr lang="en-US" sz="1800" dirty="0" smtClean="0">
                <a:solidFill>
                  <a:schemeClr val="dk1"/>
                </a:solidFill>
                <a:latin typeface="Helvetica" pitchFamily="34" charset="0"/>
                <a:cs typeface="Helvetica" pitchFamily="34" charset="0"/>
                <a:sym typeface="Arial"/>
              </a:rPr>
              <a:t>non-participation will lead not only to </a:t>
            </a:r>
            <a:r>
              <a:rPr lang="en-US" sz="1800" b="1" u="sng" dirty="0" smtClean="0">
                <a:solidFill>
                  <a:schemeClr val="dk1"/>
                </a:solidFill>
                <a:latin typeface="Helvetica" pitchFamily="34" charset="0"/>
                <a:cs typeface="Helvetica" pitchFamily="34" charset="0"/>
                <a:sym typeface="Arial"/>
              </a:rPr>
              <a:t>no 0.5% bonus payment</a:t>
            </a:r>
            <a:r>
              <a:rPr lang="en-US" sz="1800" dirty="0">
                <a:latin typeface="Helvetica" pitchFamily="34" charset="0"/>
                <a:cs typeface="Helvetica" pitchFamily="34" charset="0"/>
              </a:rPr>
              <a:t> </a:t>
            </a:r>
            <a:r>
              <a:rPr lang="en-US" sz="1800" dirty="0" smtClean="0">
                <a:latin typeface="Helvetica" pitchFamily="34" charset="0"/>
                <a:cs typeface="Helvetica" pitchFamily="34" charset="0"/>
              </a:rPr>
              <a:t>but also</a:t>
            </a:r>
            <a:endParaRPr lang="en-US" sz="1800" dirty="0" smtClean="0">
              <a:solidFill>
                <a:schemeClr val="dk1"/>
              </a:solidFill>
              <a:latin typeface="Helvetica" pitchFamily="34" charset="0"/>
              <a:cs typeface="Helvetica" pitchFamily="34" charset="0"/>
              <a:sym typeface="Arial"/>
            </a:endParaRPr>
          </a:p>
          <a:p>
            <a:pPr lvl="2">
              <a:spcBef>
                <a:spcPts val="600"/>
              </a:spcBef>
              <a:defRPr/>
            </a:pPr>
            <a:r>
              <a:rPr lang="en-US" sz="1800" dirty="0" smtClean="0">
                <a:solidFill>
                  <a:schemeClr val="dk1"/>
                </a:solidFill>
                <a:latin typeface="Helvetica" pitchFamily="34" charset="0"/>
                <a:cs typeface="Helvetica" pitchFamily="34" charset="0"/>
                <a:sym typeface="Arial"/>
              </a:rPr>
              <a:t>reduction in </a:t>
            </a:r>
            <a:r>
              <a:rPr lang="en-US" sz="1800" b="1" u="sng" dirty="0" smtClean="0">
                <a:solidFill>
                  <a:schemeClr val="dk1"/>
                </a:solidFill>
                <a:latin typeface="Helvetica" pitchFamily="34" charset="0"/>
                <a:cs typeface="Helvetica" pitchFamily="34" charset="0"/>
                <a:sym typeface="Arial"/>
              </a:rPr>
              <a:t>ALL Medicare reimbursements by 1-3% in 2015/2016</a:t>
            </a:r>
          </a:p>
          <a:p>
            <a:pPr lvl="1">
              <a:spcBef>
                <a:spcPts val="600"/>
              </a:spcBef>
              <a:defRPr/>
            </a:pPr>
            <a:r>
              <a:rPr lang="en-US" sz="1800" b="1" u="sng" dirty="0" smtClean="0">
                <a:latin typeface="Helvetica" pitchFamily="34" charset="0"/>
                <a:cs typeface="Helvetica" pitchFamily="34" charset="0"/>
              </a:rPr>
              <a:t>Penalties higher in 2015</a:t>
            </a:r>
            <a:endParaRPr lang="en-US" sz="1800" b="1" u="sng" dirty="0" smtClean="0">
              <a:solidFill>
                <a:schemeClr val="dk1"/>
              </a:solidFill>
              <a:latin typeface="Helvetica" pitchFamily="34" charset="0"/>
              <a:cs typeface="Helvetica" pitchFamily="34" charset="0"/>
              <a:sym typeface="Arial"/>
            </a:endParaRPr>
          </a:p>
        </p:txBody>
      </p:sp>
      <p:sp>
        <p:nvSpPr>
          <p:cNvPr id="5" name="Shape 32"/>
          <p:cNvSpPr/>
          <p:nvPr/>
        </p:nvSpPr>
        <p:spPr>
          <a:xfrm>
            <a:off x="3993943"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1173231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161925" y="330200"/>
            <a:ext cx="8820150" cy="749300"/>
          </a:xfrm>
        </p:spPr>
        <p:txBody>
          <a:bodyPr/>
          <a:lstStyle/>
          <a:p>
            <a:pPr indent="228600" algn="ctr" eaLnBrk="1" hangingPunct="1">
              <a:buClr>
                <a:srgbClr val="000000"/>
              </a:buClr>
            </a:pPr>
            <a:r>
              <a:rPr lang="en-US" sz="3000" b="1" i="1" dirty="0" smtClean="0">
                <a:solidFill>
                  <a:srgbClr val="FF6911"/>
                </a:solidFill>
                <a:latin typeface="Arial" charset="0"/>
                <a:cs typeface="Arial" charset="0"/>
              </a:rPr>
              <a:t/>
            </a:r>
            <a:br>
              <a:rPr lang="en-US" sz="3000" b="1" i="1" dirty="0" smtClean="0">
                <a:solidFill>
                  <a:srgbClr val="FF6911"/>
                </a:solidFill>
                <a:latin typeface="Arial" charset="0"/>
                <a:cs typeface="Arial" charset="0"/>
              </a:rPr>
            </a:br>
            <a:r>
              <a:rPr lang="en-US" sz="3000" b="1" i="1" dirty="0" smtClean="0">
                <a:solidFill>
                  <a:srgbClr val="FF6911"/>
                </a:solidFill>
                <a:latin typeface="Arial" charset="0"/>
                <a:cs typeface="Arial" charset="0"/>
              </a:rPr>
              <a:t/>
            </a:r>
            <a:br>
              <a:rPr lang="en-US" sz="3000" b="1" i="1" dirty="0" smtClean="0">
                <a:solidFill>
                  <a:srgbClr val="FF6911"/>
                </a:solidFill>
                <a:latin typeface="Arial" charset="0"/>
                <a:cs typeface="Arial" charset="0"/>
              </a:rPr>
            </a:br>
            <a:endParaRPr lang="en-US" sz="2800" b="1" i="1" dirty="0" smtClean="0">
              <a:solidFill>
                <a:srgbClr val="FF6911"/>
              </a:solidFill>
              <a:latin typeface="Arial" charset="0"/>
              <a:cs typeface="Arial" charset="0"/>
            </a:endParaRPr>
          </a:p>
        </p:txBody>
      </p:sp>
      <p:sp>
        <p:nvSpPr>
          <p:cNvPr id="56323" name="Rectangle 3"/>
          <p:cNvSpPr>
            <a:spLocks noGrp="1" noChangeArrowheads="1"/>
          </p:cNvSpPr>
          <p:nvPr>
            <p:ph type="body" idx="4294967295"/>
          </p:nvPr>
        </p:nvSpPr>
        <p:spPr>
          <a:xfrm>
            <a:off x="260350" y="1633858"/>
            <a:ext cx="8623300" cy="2466975"/>
          </a:xfrm>
        </p:spPr>
        <p:txBody>
          <a:bodyPr/>
          <a:lstStyle/>
          <a:p>
            <a:pPr marL="0" indent="0" eaLnBrk="1" fontAlgn="auto" hangingPunct="1">
              <a:spcBef>
                <a:spcPts val="600"/>
              </a:spcBef>
              <a:spcAft>
                <a:spcPts val="0"/>
              </a:spcAft>
              <a:buClr>
                <a:schemeClr val="dk1"/>
              </a:buClr>
              <a:buSzPct val="166666"/>
              <a:buFont typeface="Arial"/>
              <a:buNone/>
              <a:defRPr/>
            </a:pPr>
            <a:r>
              <a:rPr lang="en-US" sz="1800" b="1" i="1" dirty="0" smtClean="0">
                <a:solidFill>
                  <a:schemeClr val="dk1"/>
                </a:solidFill>
                <a:latin typeface="Helvetica" pitchFamily="34" charset="0"/>
                <a:cs typeface="Helvetica" pitchFamily="34" charset="0"/>
                <a:sym typeface="Arial"/>
              </a:rPr>
              <a:t>Fracture </a:t>
            </a:r>
            <a:r>
              <a:rPr lang="en-US" sz="1800" b="1" i="1" dirty="0">
                <a:solidFill>
                  <a:schemeClr val="dk1"/>
                </a:solidFill>
                <a:latin typeface="Helvetica" pitchFamily="34" charset="0"/>
                <a:cs typeface="Helvetica" pitchFamily="34" charset="0"/>
                <a:sym typeface="Arial"/>
              </a:rPr>
              <a:t>Prevention CENTRAL, an Online FLS Resource</a:t>
            </a:r>
            <a:r>
              <a:rPr lang="en-US" sz="1800" b="1" dirty="0" smtClean="0">
                <a:solidFill>
                  <a:schemeClr val="dk1"/>
                </a:solidFill>
                <a:latin typeface="Helvetica" pitchFamily="34" charset="0"/>
                <a:cs typeface="Helvetica" pitchFamily="34" charset="0"/>
                <a:sym typeface="Arial"/>
              </a:rPr>
              <a:t>: </a:t>
            </a:r>
            <a:r>
              <a:rPr lang="en-US" sz="1800" dirty="0" smtClean="0">
                <a:solidFill>
                  <a:schemeClr val="dk1"/>
                </a:solidFill>
                <a:latin typeface="Helvetica" pitchFamily="34" charset="0"/>
                <a:cs typeface="Helvetica" pitchFamily="34" charset="0"/>
                <a:sym typeface="Arial"/>
              </a:rPr>
              <a:t>this</a:t>
            </a:r>
            <a:r>
              <a:rPr lang="en-US" sz="1800" b="1" dirty="0" smtClean="0">
                <a:solidFill>
                  <a:schemeClr val="dk1"/>
                </a:solidFill>
                <a:latin typeface="Helvetica" pitchFamily="34" charset="0"/>
                <a:cs typeface="Helvetica" pitchFamily="34" charset="0"/>
                <a:sym typeface="Arial"/>
              </a:rPr>
              <a:t> </a:t>
            </a:r>
            <a:r>
              <a:rPr lang="en-US" sz="1800" dirty="0" smtClean="0">
                <a:solidFill>
                  <a:schemeClr val="dk1"/>
                </a:solidFill>
                <a:latin typeface="Helvetica" pitchFamily="34" charset="0"/>
                <a:cs typeface="Helvetica" pitchFamily="34" charset="0"/>
                <a:sym typeface="Arial"/>
              </a:rPr>
              <a:t>publicly-accessible website was launched in March 2013 (available at </a:t>
            </a:r>
            <a:r>
              <a:rPr lang="en-US" sz="1800" b="1" u="sng" dirty="0" smtClean="0">
                <a:solidFill>
                  <a:srgbClr val="FF6911"/>
                </a:solidFill>
                <a:latin typeface="Helvetica" pitchFamily="34" charset="0"/>
                <a:cs typeface="Helvetica" pitchFamily="34" charset="0"/>
                <a:sym typeface="Arial"/>
              </a:rPr>
              <a:t>www.FracturePreventionCENTRAL.org</a:t>
            </a:r>
            <a:r>
              <a:rPr lang="en-US" sz="1800" dirty="0">
                <a:solidFill>
                  <a:schemeClr val="dk1"/>
                </a:solidFill>
                <a:latin typeface="Helvetica" pitchFamily="34" charset="0"/>
                <a:cs typeface="Helvetica" pitchFamily="34" charset="0"/>
                <a:sym typeface="Arial"/>
              </a:rPr>
              <a:t>) to help </a:t>
            </a:r>
            <a:r>
              <a:rPr lang="en-US" sz="1800" dirty="0" smtClean="0">
                <a:solidFill>
                  <a:schemeClr val="dk1"/>
                </a:solidFill>
                <a:latin typeface="Helvetica" pitchFamily="34" charset="0"/>
                <a:cs typeface="Helvetica" pitchFamily="34" charset="0"/>
                <a:sym typeface="Arial"/>
              </a:rPr>
              <a:t>HCPs </a:t>
            </a:r>
            <a:r>
              <a:rPr lang="en-US" sz="1800" dirty="0">
                <a:solidFill>
                  <a:schemeClr val="dk1"/>
                </a:solidFill>
                <a:latin typeface="Helvetica" pitchFamily="34" charset="0"/>
                <a:cs typeface="Helvetica" pitchFamily="34" charset="0"/>
                <a:sym typeface="Arial"/>
              </a:rPr>
              <a:t>and administrators </a:t>
            </a:r>
            <a:r>
              <a:rPr lang="en-US" sz="1800" dirty="0" smtClean="0">
                <a:solidFill>
                  <a:schemeClr val="dk1"/>
                </a:solidFill>
                <a:latin typeface="Helvetica" pitchFamily="34" charset="0"/>
                <a:cs typeface="Helvetica" pitchFamily="34" charset="0"/>
                <a:sym typeface="Arial"/>
              </a:rPr>
              <a:t>implement a coordinator-based</a:t>
            </a:r>
            <a:r>
              <a:rPr lang="en-US" sz="1800" dirty="0">
                <a:solidFill>
                  <a:schemeClr val="dk1"/>
                </a:solidFill>
                <a:latin typeface="Helvetica" pitchFamily="34" charset="0"/>
                <a:cs typeface="Helvetica" pitchFamily="34" charset="0"/>
                <a:sym typeface="Arial"/>
              </a:rPr>
              <a:t>, post-fracture </a:t>
            </a:r>
            <a:r>
              <a:rPr lang="en-US" sz="1800" dirty="0" smtClean="0">
                <a:solidFill>
                  <a:schemeClr val="dk1"/>
                </a:solidFill>
                <a:latin typeface="Helvetica" pitchFamily="34" charset="0"/>
                <a:cs typeface="Helvetica" pitchFamily="34" charset="0"/>
                <a:sym typeface="Arial"/>
              </a:rPr>
              <a:t>FLS model </a:t>
            </a:r>
            <a:r>
              <a:rPr lang="en-US" sz="1800" dirty="0">
                <a:solidFill>
                  <a:schemeClr val="dk1"/>
                </a:solidFill>
                <a:latin typeface="Helvetica" pitchFamily="34" charset="0"/>
                <a:cs typeface="Helvetica" pitchFamily="34" charset="0"/>
                <a:sym typeface="Arial"/>
              </a:rPr>
              <a:t>of care to reduce secondary fractures and the associated costs while increasing patient </a:t>
            </a:r>
            <a:r>
              <a:rPr lang="en-US" sz="1800" dirty="0" smtClean="0">
                <a:solidFill>
                  <a:schemeClr val="dk1"/>
                </a:solidFill>
                <a:latin typeface="Helvetica" pitchFamily="34" charset="0"/>
                <a:cs typeface="Helvetica" pitchFamily="34" charset="0"/>
                <a:sym typeface="Arial"/>
              </a:rPr>
              <a:t>outcomes:</a:t>
            </a:r>
            <a:endParaRPr lang="en-US" sz="1800" b="1" i="1" dirty="0">
              <a:solidFill>
                <a:srgbClr val="FF6911"/>
              </a:solidFill>
              <a:latin typeface="Helvetica" pitchFamily="34" charset="0"/>
              <a:cs typeface="Helvetica" pitchFamily="34" charset="0"/>
              <a:sym typeface="Arial"/>
            </a:endParaRPr>
          </a:p>
          <a:p>
            <a:pPr eaLnBrk="1" fontAlgn="auto" hangingPunct="1">
              <a:spcBef>
                <a:spcPts val="600"/>
              </a:spcBef>
              <a:spcAft>
                <a:spcPts val="0"/>
              </a:spcAft>
              <a:buClr>
                <a:schemeClr val="dk1"/>
              </a:buClr>
              <a:buSzPct val="166666"/>
              <a:buFont typeface="Arial"/>
              <a:buChar char="•"/>
              <a:defRPr/>
            </a:pPr>
            <a:r>
              <a:rPr lang="en-US" sz="1800" dirty="0" smtClean="0">
                <a:solidFill>
                  <a:schemeClr val="dk1"/>
                </a:solidFill>
                <a:latin typeface="Helvetica" pitchFamily="34" charset="0"/>
                <a:cs typeface="Helvetica" pitchFamily="34" charset="0"/>
                <a:sym typeface="Arial"/>
              </a:rPr>
              <a:t>NBHA </a:t>
            </a:r>
            <a:r>
              <a:rPr lang="en-US" sz="1800" b="1" dirty="0" smtClean="0">
                <a:solidFill>
                  <a:schemeClr val="dk1"/>
                </a:solidFill>
                <a:latin typeface="Helvetica" pitchFamily="34" charset="0"/>
                <a:cs typeface="Helvetica" pitchFamily="34" charset="0"/>
                <a:sym typeface="Arial"/>
              </a:rPr>
              <a:t>compiled </a:t>
            </a:r>
            <a:r>
              <a:rPr lang="en-US" sz="1800" b="1" dirty="0">
                <a:solidFill>
                  <a:schemeClr val="dk1"/>
                </a:solidFill>
                <a:latin typeface="Helvetica" pitchFamily="34" charset="0"/>
                <a:cs typeface="Helvetica" pitchFamily="34" charset="0"/>
                <a:sym typeface="Arial"/>
              </a:rPr>
              <a:t>materials from a number of successful domestic and international post-fracture care programs </a:t>
            </a:r>
            <a:endParaRPr lang="en-US" sz="1800" dirty="0">
              <a:solidFill>
                <a:schemeClr val="dk1"/>
              </a:solidFill>
              <a:latin typeface="Helvetica" pitchFamily="34" charset="0"/>
              <a:cs typeface="Helvetica" pitchFamily="34" charset="0"/>
              <a:sym typeface="Arial"/>
            </a:endParaRPr>
          </a:p>
          <a:p>
            <a:pPr lvl="1">
              <a:spcBef>
                <a:spcPts val="600"/>
              </a:spcBef>
              <a:buSzPct val="166666"/>
              <a:buFont typeface="Arial"/>
              <a:buChar char="•"/>
              <a:defRPr/>
            </a:pPr>
            <a:r>
              <a:rPr lang="en-US" sz="1800" dirty="0" smtClean="0">
                <a:solidFill>
                  <a:schemeClr val="dk1"/>
                </a:solidFill>
                <a:latin typeface="Helvetica" pitchFamily="34" charset="0"/>
                <a:cs typeface="Helvetica" pitchFamily="34" charset="0"/>
                <a:sym typeface="Arial"/>
              </a:rPr>
              <a:t>highlights </a:t>
            </a:r>
            <a:r>
              <a:rPr lang="en-US" sz="1800" dirty="0">
                <a:solidFill>
                  <a:schemeClr val="dk1"/>
                </a:solidFill>
                <a:latin typeface="Helvetica" pitchFamily="34" charset="0"/>
                <a:cs typeface="Helvetica" pitchFamily="34" charset="0"/>
                <a:sym typeface="Arial"/>
              </a:rPr>
              <a:t>the work of </a:t>
            </a:r>
            <a:r>
              <a:rPr lang="en-US" sz="1800" dirty="0" smtClean="0">
                <a:solidFill>
                  <a:schemeClr val="dk1"/>
                </a:solidFill>
                <a:latin typeface="Helvetica" pitchFamily="34" charset="0"/>
                <a:cs typeface="Helvetica" pitchFamily="34" charset="0"/>
                <a:sym typeface="Arial"/>
              </a:rPr>
              <a:t>leading FLS programs including the American Orthopaedic Association </a:t>
            </a:r>
            <a:r>
              <a:rPr lang="en-US" sz="1800" i="1" dirty="0">
                <a:solidFill>
                  <a:schemeClr val="dk1"/>
                </a:solidFill>
                <a:latin typeface="Helvetica" pitchFamily="34" charset="0"/>
                <a:cs typeface="Helvetica" pitchFamily="34" charset="0"/>
                <a:sym typeface="Arial"/>
              </a:rPr>
              <a:t>Own the </a:t>
            </a:r>
            <a:r>
              <a:rPr lang="en-US" sz="1800" i="1" dirty="0" smtClean="0">
                <a:solidFill>
                  <a:schemeClr val="dk1"/>
                </a:solidFill>
                <a:latin typeface="Helvetica" pitchFamily="34" charset="0"/>
                <a:cs typeface="Helvetica" pitchFamily="34" charset="0"/>
                <a:sym typeface="Arial"/>
              </a:rPr>
              <a:t>Bone </a:t>
            </a:r>
            <a:r>
              <a:rPr lang="en-US" sz="1800" dirty="0" smtClean="0">
                <a:solidFill>
                  <a:schemeClr val="dk1"/>
                </a:solidFill>
                <a:latin typeface="Helvetica" pitchFamily="34" charset="0"/>
                <a:cs typeface="Helvetica" pitchFamily="34" charset="0"/>
                <a:sym typeface="Arial"/>
              </a:rPr>
              <a:t>program, </a:t>
            </a:r>
            <a:r>
              <a:rPr lang="en-US" sz="1800" dirty="0">
                <a:solidFill>
                  <a:schemeClr val="dk1"/>
                </a:solidFill>
                <a:latin typeface="Helvetica" pitchFamily="34" charset="0"/>
                <a:cs typeface="Helvetica" pitchFamily="34" charset="0"/>
                <a:sym typeface="Arial"/>
              </a:rPr>
              <a:t>Kaiser Permanente and Geisinger Health </a:t>
            </a:r>
            <a:r>
              <a:rPr lang="en-US" sz="1800" dirty="0" smtClean="0">
                <a:solidFill>
                  <a:schemeClr val="dk1"/>
                </a:solidFill>
                <a:latin typeface="Helvetica" pitchFamily="34" charset="0"/>
                <a:cs typeface="Helvetica" pitchFamily="34" charset="0"/>
                <a:sym typeface="Arial"/>
              </a:rPr>
              <a:t>System</a:t>
            </a:r>
            <a:endParaRPr lang="en-US" sz="1800" dirty="0" smtClean="0">
              <a:latin typeface="Helvetica" pitchFamily="34" charset="0"/>
              <a:cs typeface="Helvetica" pitchFamily="34" charset="0"/>
            </a:endParaRPr>
          </a:p>
          <a:p>
            <a:pPr marL="0" indent="0" eaLnBrk="1" fontAlgn="auto" hangingPunct="1">
              <a:spcBef>
                <a:spcPts val="600"/>
              </a:spcBef>
              <a:spcAft>
                <a:spcPts val="0"/>
              </a:spcAft>
              <a:buClr>
                <a:schemeClr val="dk1"/>
              </a:buClr>
              <a:buSzPct val="166666"/>
              <a:buNone/>
              <a:defRPr/>
            </a:pPr>
            <a:endParaRPr lang="en-US" sz="800" dirty="0" smtClean="0">
              <a:solidFill>
                <a:schemeClr val="dk1"/>
              </a:solidFill>
              <a:latin typeface="Helvetica" pitchFamily="34" charset="0"/>
              <a:cs typeface="Helvetica" pitchFamily="34" charset="0"/>
              <a:sym typeface="Arial"/>
            </a:endParaRPr>
          </a:p>
          <a:p>
            <a:pPr marL="0" indent="0" eaLnBrk="1" fontAlgn="auto" hangingPunct="1">
              <a:spcBef>
                <a:spcPts val="600"/>
              </a:spcBef>
              <a:spcAft>
                <a:spcPts val="0"/>
              </a:spcAft>
              <a:buClr>
                <a:schemeClr val="dk1"/>
              </a:buClr>
              <a:buSzPct val="166666"/>
              <a:buNone/>
              <a:defRPr/>
            </a:pPr>
            <a:endParaRPr lang="en-US" sz="800" dirty="0">
              <a:solidFill>
                <a:schemeClr val="dk1"/>
              </a:solidFill>
              <a:latin typeface="Helvetica" pitchFamily="34" charset="0"/>
              <a:cs typeface="Helvetica" pitchFamily="34" charset="0"/>
              <a:sym typeface="Arial"/>
            </a:endParaRPr>
          </a:p>
          <a:p>
            <a:pPr marL="0" indent="0" eaLnBrk="1" fontAlgn="auto" hangingPunct="1">
              <a:spcBef>
                <a:spcPts val="600"/>
              </a:spcBef>
              <a:spcAft>
                <a:spcPts val="0"/>
              </a:spcAft>
              <a:buClr>
                <a:schemeClr val="dk1"/>
              </a:buClr>
              <a:buSzPct val="166666"/>
              <a:buNone/>
              <a:defRPr/>
            </a:pPr>
            <a:r>
              <a:rPr lang="en-US" sz="1800" b="1" u="sng" dirty="0" smtClean="0">
                <a:solidFill>
                  <a:schemeClr val="tx1"/>
                </a:solidFill>
                <a:latin typeface="Helvetica" pitchFamily="34" charset="0"/>
                <a:cs typeface="Helvetica" pitchFamily="34" charset="0"/>
                <a:sym typeface="Arial"/>
              </a:rPr>
              <a:t>Fracture Prevention CENTRAL enables sites to implement a FLS in support of NBHA’s 20/20 vision to reduce fractures 20% by the year 2020</a:t>
            </a:r>
            <a:endParaRPr lang="en-US" sz="1800" dirty="0">
              <a:solidFill>
                <a:schemeClr val="dk1"/>
              </a:solidFill>
              <a:latin typeface="Helvetica" pitchFamily="34" charset="0"/>
              <a:cs typeface="Helvetica" pitchFamily="34" charset="0"/>
              <a:sym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068" y="140344"/>
            <a:ext cx="6265863" cy="1303014"/>
          </a:xfrm>
          <a:prstGeom prst="rect">
            <a:avLst/>
          </a:prstGeom>
        </p:spPr>
      </p:pic>
    </p:spTree>
    <p:extLst>
      <p:ext uri="{BB962C8B-B14F-4D97-AF65-F5344CB8AC3E}">
        <p14:creationId xmlns:p14="http://schemas.microsoft.com/office/powerpoint/2010/main" val="778057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Rot="1" noChangeArrowheads="1"/>
          </p:cNvSpPr>
          <p:nvPr>
            <p:ph type="title" idx="4294967295"/>
          </p:nvPr>
        </p:nvSpPr>
        <p:spPr>
          <a:xfrm>
            <a:off x="0" y="-13120"/>
            <a:ext cx="9144000" cy="749117"/>
          </a:xfrm>
        </p:spPr>
        <p:txBody>
          <a:bodyPr/>
          <a:lstStyle/>
          <a:p>
            <a:pPr algn="ctr" eaLnBrk="1" hangingPunct="1"/>
            <a:r>
              <a:rPr lang="en-US" sz="3000" i="1" dirty="0" smtClean="0">
                <a:solidFill>
                  <a:srgbClr val="FF6911"/>
                </a:solidFill>
                <a:latin typeface="Arial" charset="0"/>
                <a:cs typeface="Arial" charset="0"/>
              </a:rPr>
              <a:t/>
            </a:r>
            <a:br>
              <a:rPr lang="en-US" sz="3000" i="1" dirty="0" smtClean="0">
                <a:solidFill>
                  <a:srgbClr val="FF6911"/>
                </a:solidFill>
                <a:latin typeface="Arial" charset="0"/>
                <a:cs typeface="Arial" charset="0"/>
              </a:rPr>
            </a:br>
            <a:r>
              <a:rPr lang="en-US" sz="3000" i="1" dirty="0">
                <a:solidFill>
                  <a:srgbClr val="FF6911"/>
                </a:solidFill>
                <a:latin typeface="Arial" charset="0"/>
                <a:cs typeface="Arial" charset="0"/>
              </a:rPr>
              <a:t/>
            </a:r>
            <a:br>
              <a:rPr lang="en-US" sz="3000" i="1" dirty="0">
                <a:solidFill>
                  <a:srgbClr val="FF6911"/>
                </a:solidFill>
                <a:latin typeface="Arial" charset="0"/>
                <a:cs typeface="Arial" charset="0"/>
              </a:rPr>
            </a:br>
            <a:r>
              <a:rPr lang="en-US" sz="3000" i="1" dirty="0" smtClean="0">
                <a:solidFill>
                  <a:srgbClr val="FF6911"/>
                </a:solidFill>
                <a:latin typeface="Arial" charset="0"/>
                <a:cs typeface="Arial" charset="0"/>
              </a:rPr>
              <a:t/>
            </a:r>
            <a:br>
              <a:rPr lang="en-US" sz="3000" i="1" dirty="0" smtClean="0">
                <a:solidFill>
                  <a:srgbClr val="FF6911"/>
                </a:solidFill>
                <a:latin typeface="Arial" charset="0"/>
                <a:cs typeface="Arial" charset="0"/>
              </a:rPr>
            </a:br>
            <a:r>
              <a:rPr lang="en-US" sz="2800" i="1" dirty="0" smtClean="0">
                <a:solidFill>
                  <a:srgbClr val="FF6911"/>
                </a:solidFill>
                <a:latin typeface="Helvetica" pitchFamily="34" charset="0"/>
                <a:cs typeface="Helvetica" pitchFamily="34" charset="0"/>
              </a:rPr>
              <a:t>www.FracturePreventionCENTRAL.org</a:t>
            </a:r>
            <a:endParaRPr lang="en-US" sz="2800" b="1" i="1" dirty="0">
              <a:solidFill>
                <a:srgbClr val="FF6911"/>
              </a:solidFill>
              <a:latin typeface="Helvetica" pitchFamily="34" charset="0"/>
              <a:cs typeface="Helvetica" pitchFamily="34" charset="0"/>
            </a:endParaRPr>
          </a:p>
        </p:txBody>
      </p:sp>
      <p:sp>
        <p:nvSpPr>
          <p:cNvPr id="2" name="TextBox 1"/>
          <p:cNvSpPr txBox="1"/>
          <p:nvPr/>
        </p:nvSpPr>
        <p:spPr>
          <a:xfrm>
            <a:off x="7226300" y="704246"/>
            <a:ext cx="1752600" cy="1815882"/>
          </a:xfrm>
          <a:prstGeom prst="rect">
            <a:avLst/>
          </a:prstGeom>
          <a:noFill/>
          <a:ln>
            <a:solidFill>
              <a:schemeClr val="accent1"/>
            </a:solidFill>
          </a:ln>
        </p:spPr>
        <p:txBody>
          <a:bodyPr wrap="square" rtlCol="0">
            <a:spAutoFit/>
          </a:bodyPr>
          <a:lstStyle/>
          <a:p>
            <a:pPr algn="ctr"/>
            <a:r>
              <a:rPr lang="en-US" sz="1600" b="1" dirty="0" smtClean="0">
                <a:solidFill>
                  <a:srgbClr val="FF6911"/>
                </a:solidFill>
              </a:rPr>
              <a:t>More than 2,900 individual users have signed up to access</a:t>
            </a:r>
          </a:p>
          <a:p>
            <a:pPr algn="ctr"/>
            <a:r>
              <a:rPr lang="en-US" sz="1600" b="1" dirty="0">
                <a:solidFill>
                  <a:srgbClr val="FF6911"/>
                </a:solidFill>
              </a:rPr>
              <a:t>t</a:t>
            </a:r>
            <a:r>
              <a:rPr lang="en-US" sz="1600" b="1" dirty="0" smtClean="0">
                <a:solidFill>
                  <a:srgbClr val="FF6911"/>
                </a:solidFill>
              </a:rPr>
              <a:t>hese tools</a:t>
            </a:r>
          </a:p>
          <a:p>
            <a:pPr algn="ctr"/>
            <a:r>
              <a:rPr lang="en-US" sz="1600" b="1" dirty="0">
                <a:solidFill>
                  <a:srgbClr val="FF6911"/>
                </a:solidFill>
              </a:rPr>
              <a:t>s</a:t>
            </a:r>
            <a:r>
              <a:rPr lang="en-US" sz="1600" b="1" dirty="0" smtClean="0">
                <a:solidFill>
                  <a:srgbClr val="FF6911"/>
                </a:solidFill>
              </a:rPr>
              <a:t>ince March 2013</a:t>
            </a:r>
            <a:endParaRPr lang="en-US" sz="1600" b="1" dirty="0">
              <a:solidFill>
                <a:srgbClr val="FF6911"/>
              </a:solidFill>
            </a:endParaRPr>
          </a:p>
        </p:txBody>
      </p:sp>
      <p:sp>
        <p:nvSpPr>
          <p:cNvPr id="4" name="TextBox 3"/>
          <p:cNvSpPr txBox="1"/>
          <p:nvPr/>
        </p:nvSpPr>
        <p:spPr>
          <a:xfrm>
            <a:off x="1689100" y="6296024"/>
            <a:ext cx="5727700" cy="415925"/>
          </a:xfrm>
          <a:prstGeom prst="rect">
            <a:avLst/>
          </a:prstGeom>
          <a:solidFill>
            <a:schemeClr val="bg1"/>
          </a:solidFill>
        </p:spPr>
        <p:txBody>
          <a:bodyPr wrap="square" rtlCol="0">
            <a:spAutoFit/>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04" t="13325" r="26945" b="25778"/>
          <a:stretch/>
        </p:blipFill>
        <p:spPr bwMode="auto">
          <a:xfrm>
            <a:off x="279400" y="745466"/>
            <a:ext cx="6832600" cy="5550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409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27034" y="541892"/>
            <a:ext cx="9055100" cy="677078"/>
          </a:xfrm>
          <a:prstGeom prst="rect">
            <a:avLst/>
          </a:prstGeom>
        </p:spPr>
        <p:txBody>
          <a:bodyPr wrap="square" lIns="91425" tIns="91425" rIns="91425" bIns="91425" anchor="b" anchorCtr="0">
            <a:spAutoFit/>
          </a:bodyPr>
          <a:lstStyle/>
          <a:p>
            <a:pPr algn="ctr">
              <a:buNone/>
            </a:pPr>
            <a:r>
              <a:rPr lang="en" sz="3200" i="1" kern="1200" spc="-100" dirty="0" smtClean="0">
                <a:solidFill>
                  <a:srgbClr val="FF6911"/>
                </a:solidFill>
                <a:latin typeface="Helvetica"/>
                <a:cs typeface="Helvetica"/>
              </a:rPr>
              <a:t>Fragility Fracture: Definition </a:t>
            </a:r>
            <a:endParaRPr lang="en" sz="3200" i="1" kern="1200" spc="-100" dirty="0">
              <a:solidFill>
                <a:srgbClr val="FF6911"/>
              </a:solidFill>
              <a:latin typeface="Helvetica"/>
              <a:cs typeface="Helvetica"/>
            </a:endParaRPr>
          </a:p>
        </p:txBody>
      </p:sp>
      <p:sp>
        <p:nvSpPr>
          <p:cNvPr id="31" name="Shape 31"/>
          <p:cNvSpPr>
            <a:spLocks noGrp="1"/>
          </p:cNvSpPr>
          <p:nvPr>
            <p:ph type="body" idx="1"/>
          </p:nvPr>
        </p:nvSpPr>
        <p:spPr>
          <a:xfrm>
            <a:off x="415239" y="1619896"/>
            <a:ext cx="8278689" cy="3208540"/>
          </a:xfrm>
          <a:prstGeom prst="rect">
            <a:avLst/>
          </a:prstGeom>
        </p:spPr>
        <p:txBody>
          <a:bodyPr wrap="square" lIns="91425" tIns="91425" rIns="91425" bIns="91425" anchor="t" anchorCtr="0">
            <a:spAutoFit/>
          </a:bodyPr>
          <a:lstStyle/>
          <a:p>
            <a:pPr marL="0" lvl="1" indent="0">
              <a:buNone/>
            </a:pPr>
            <a:r>
              <a:rPr lang="en-US" sz="2000" dirty="0">
                <a:solidFill>
                  <a:schemeClr val="tx1"/>
                </a:solidFill>
                <a:latin typeface="Helvetica" panose="020B0604020202020204" pitchFamily="34" charset="0"/>
                <a:cs typeface="Helvetica" panose="020B0604020202020204" pitchFamily="34" charset="0"/>
              </a:rPr>
              <a:t>A </a:t>
            </a:r>
            <a:r>
              <a:rPr lang="en-US" sz="2000" b="1" dirty="0" smtClean="0">
                <a:solidFill>
                  <a:schemeClr val="tx1"/>
                </a:solidFill>
                <a:latin typeface="Helvetica" panose="020B0604020202020204" pitchFamily="34" charset="0"/>
                <a:cs typeface="Helvetica" panose="020B0604020202020204" pitchFamily="34" charset="0"/>
              </a:rPr>
              <a:t>fragility fracture </a:t>
            </a:r>
            <a:r>
              <a:rPr lang="en-US" sz="2000" dirty="0" smtClean="0">
                <a:solidFill>
                  <a:schemeClr val="tx1"/>
                </a:solidFill>
                <a:latin typeface="Helvetica" panose="020B0604020202020204" pitchFamily="34" charset="0"/>
                <a:cs typeface="Helvetica" panose="020B0604020202020204" pitchFamily="34" charset="0"/>
              </a:rPr>
              <a:t>(a fracture caused by osteoporosis or low bone mass) is </a:t>
            </a:r>
            <a:r>
              <a:rPr lang="en-US" sz="2000" b="1" dirty="0">
                <a:solidFill>
                  <a:schemeClr val="tx1"/>
                </a:solidFill>
                <a:latin typeface="Helvetica" panose="020B0604020202020204" pitchFamily="34" charset="0"/>
                <a:cs typeface="Helvetica" panose="020B0604020202020204" pitchFamily="34" charset="0"/>
              </a:rPr>
              <a:t>any fall from a standing height or </a:t>
            </a:r>
            <a:r>
              <a:rPr lang="en-US" sz="2000" b="1" dirty="0" smtClean="0">
                <a:solidFill>
                  <a:schemeClr val="tx1"/>
                </a:solidFill>
                <a:latin typeface="Helvetica" panose="020B0604020202020204" pitchFamily="34" charset="0"/>
                <a:cs typeface="Helvetica" panose="020B0604020202020204" pitchFamily="34" charset="0"/>
              </a:rPr>
              <a:t>less </a:t>
            </a:r>
            <a:r>
              <a:rPr lang="en-US" sz="2000" b="1" dirty="0">
                <a:solidFill>
                  <a:schemeClr val="tx1"/>
                </a:solidFill>
                <a:latin typeface="Helvetica" panose="020B0604020202020204" pitchFamily="34" charset="0"/>
                <a:cs typeface="Helvetica" panose="020B0604020202020204" pitchFamily="34" charset="0"/>
              </a:rPr>
              <a:t>that results in a </a:t>
            </a:r>
            <a:r>
              <a:rPr lang="en-US" sz="2000" b="1" dirty="0" smtClean="0">
                <a:solidFill>
                  <a:schemeClr val="tx1"/>
                </a:solidFill>
                <a:latin typeface="Helvetica" panose="020B0604020202020204" pitchFamily="34" charset="0"/>
                <a:cs typeface="Helvetica" panose="020B0604020202020204" pitchFamily="34" charset="0"/>
              </a:rPr>
              <a:t>fracture</a:t>
            </a:r>
            <a:endParaRPr lang="en-US" sz="2000" b="1" dirty="0">
              <a:solidFill>
                <a:schemeClr val="tx1"/>
              </a:solidFill>
              <a:latin typeface="Helvetica" panose="020B0604020202020204" pitchFamily="34" charset="0"/>
              <a:cs typeface="Helvetica" panose="020B0604020202020204" pitchFamily="34" charset="0"/>
            </a:endParaRPr>
          </a:p>
          <a:p>
            <a:pPr marL="342900" lvl="1" indent="-342900"/>
            <a:r>
              <a:rPr lang="en-US" sz="2000" i="1" dirty="0" smtClean="0">
                <a:latin typeface="Helvetica" panose="020B0604020202020204" pitchFamily="34" charset="0"/>
                <a:cs typeface="Helvetica" panose="020B0604020202020204" pitchFamily="34" charset="0"/>
              </a:rPr>
              <a:t>we </a:t>
            </a:r>
            <a:r>
              <a:rPr lang="en-US" sz="2000" i="1" dirty="0">
                <a:latin typeface="Helvetica" panose="020B0604020202020204" pitchFamily="34" charset="0"/>
                <a:cs typeface="Helvetica" panose="020B0604020202020204" pitchFamily="34" charset="0"/>
              </a:rPr>
              <a:t>should be able to sustain a fall from </a:t>
            </a:r>
            <a:r>
              <a:rPr lang="en-US" sz="2000" i="1" dirty="0" smtClean="0">
                <a:latin typeface="Helvetica" panose="020B0604020202020204" pitchFamily="34" charset="0"/>
                <a:cs typeface="Helvetica" panose="020B0604020202020204" pitchFamily="34" charset="0"/>
              </a:rPr>
              <a:t>standing height </a:t>
            </a:r>
            <a:r>
              <a:rPr lang="en-US" sz="2000" i="1" dirty="0">
                <a:latin typeface="Helvetica" panose="020B0604020202020204" pitchFamily="34" charset="0"/>
                <a:cs typeface="Helvetica" panose="020B0604020202020204" pitchFamily="34" charset="0"/>
              </a:rPr>
              <a:t>without </a:t>
            </a:r>
            <a:r>
              <a:rPr lang="en-US" sz="2000" i="1" dirty="0" smtClean="0">
                <a:latin typeface="Helvetica" panose="020B0604020202020204" pitchFamily="34" charset="0"/>
                <a:cs typeface="Helvetica" panose="020B0604020202020204" pitchFamily="34" charset="0"/>
              </a:rPr>
              <a:t>fracturing </a:t>
            </a:r>
            <a:r>
              <a:rPr lang="en-US" sz="2000" i="1" dirty="0">
                <a:latin typeface="Helvetica" panose="020B0604020202020204" pitchFamily="34" charset="0"/>
                <a:cs typeface="Helvetica" panose="020B0604020202020204" pitchFamily="34" charset="0"/>
              </a:rPr>
              <a:t>unless there is an underlying cause that makes the bones </a:t>
            </a:r>
            <a:r>
              <a:rPr lang="en-US" sz="2000" i="1" dirty="0" smtClean="0">
                <a:latin typeface="Helvetica" panose="020B0604020202020204" pitchFamily="34" charset="0"/>
                <a:cs typeface="Helvetica" panose="020B0604020202020204" pitchFamily="34" charset="0"/>
              </a:rPr>
              <a:t>fragile</a:t>
            </a:r>
          </a:p>
          <a:p>
            <a:pPr marL="0" lvl="1" indent="0">
              <a:buNone/>
            </a:pPr>
            <a:endParaRPr lang="en-US" sz="2000" b="1" i="1" dirty="0">
              <a:latin typeface="Helvetica" panose="020B0604020202020204" pitchFamily="34" charset="0"/>
              <a:cs typeface="Helvetica" panose="020B0604020202020204" pitchFamily="34" charset="0"/>
            </a:endParaRPr>
          </a:p>
          <a:p>
            <a:pPr marL="0" lvl="1" indent="0">
              <a:buNone/>
            </a:pPr>
            <a:r>
              <a:rPr lang="en-US" sz="2200" b="1" i="1" u="sng" dirty="0" smtClean="0">
                <a:latin typeface="Helvetica" panose="020B0604020202020204" pitchFamily="34" charset="0"/>
                <a:cs typeface="Helvetica" panose="020B0604020202020204" pitchFamily="34" charset="0"/>
              </a:rPr>
              <a:t>A fragility fracture suffered by a man or woman age 50 or above is a sign of an underlying disease: osteoporosis </a:t>
            </a:r>
            <a:endParaRPr lang="en-US" sz="2200" b="1" i="1" u="sng" dirty="0">
              <a:latin typeface="Helvetica" pitchFamily="34" charset="0"/>
              <a:cs typeface="Helvetica" pitchFamily="34" charset="0"/>
            </a:endParaRPr>
          </a:p>
        </p:txBody>
      </p:sp>
      <p:sp>
        <p:nvSpPr>
          <p:cNvPr id="4" name="Shape 32"/>
          <p:cNvSpPr/>
          <p:nvPr/>
        </p:nvSpPr>
        <p:spPr>
          <a:xfrm>
            <a:off x="4093956"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3117066899"/>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4294967295"/>
          </p:nvPr>
        </p:nvSpPr>
        <p:spPr>
          <a:xfrm>
            <a:off x="133563" y="1419142"/>
            <a:ext cx="8825501" cy="2468562"/>
          </a:xfrm>
        </p:spPr>
        <p:txBody>
          <a:bodyPr/>
          <a:lstStyle/>
          <a:p>
            <a:pPr marL="0" indent="0" eaLnBrk="1" fontAlgn="auto" hangingPunct="1">
              <a:spcBef>
                <a:spcPts val="600"/>
              </a:spcBef>
              <a:spcAft>
                <a:spcPts val="0"/>
              </a:spcAft>
              <a:buClr>
                <a:schemeClr val="dk1"/>
              </a:buClr>
              <a:buSzPct val="166666"/>
              <a:buFont typeface="Arial"/>
              <a:buNone/>
              <a:defRPr/>
            </a:pPr>
            <a:r>
              <a:rPr lang="en-US" sz="1600" b="1" i="1" u="sng" dirty="0" smtClean="0">
                <a:solidFill>
                  <a:schemeClr val="dk1"/>
                </a:solidFill>
                <a:latin typeface="Helvetica" panose="020B0604020202020204" pitchFamily="34" charset="0"/>
                <a:cs typeface="Helvetica" panose="020B0604020202020204" pitchFamily="34" charset="0"/>
                <a:sym typeface="Arial"/>
              </a:rPr>
              <a:t>Webinar Series</a:t>
            </a:r>
            <a:r>
              <a:rPr lang="en-US" sz="1600" b="1" i="1" dirty="0" smtClean="0">
                <a:solidFill>
                  <a:schemeClr val="dk1"/>
                </a:solidFill>
                <a:latin typeface="Helvetica" panose="020B0604020202020204" pitchFamily="34" charset="0"/>
                <a:cs typeface="Helvetica" panose="020B0604020202020204" pitchFamily="34" charset="0"/>
                <a:sym typeface="Arial"/>
              </a:rPr>
              <a:t>:</a:t>
            </a:r>
            <a:r>
              <a:rPr lang="en-US" sz="1600" i="1" dirty="0" smtClean="0">
                <a:solidFill>
                  <a:schemeClr val="dk1"/>
                </a:solidFill>
                <a:latin typeface="Helvetica" panose="020B0604020202020204" pitchFamily="34" charset="0"/>
                <a:cs typeface="Helvetica" panose="020B0604020202020204" pitchFamily="34" charset="0"/>
                <a:sym typeface="Arial"/>
              </a:rPr>
              <a:t> </a:t>
            </a:r>
            <a:r>
              <a:rPr lang="en-US" sz="1600" dirty="0" smtClean="0">
                <a:latin typeface="Helvetica" panose="020B0604020202020204" pitchFamily="34" charset="0"/>
                <a:cs typeface="Helvetica" panose="020B0604020202020204" pitchFamily="34" charset="0"/>
              </a:rPr>
              <a:t>Fracture Prevention CENTRAL has </a:t>
            </a:r>
            <a:r>
              <a:rPr lang="en-US" sz="1600" dirty="0" smtClean="0">
                <a:solidFill>
                  <a:schemeClr val="dk1"/>
                </a:solidFill>
                <a:latin typeface="Helvetica" panose="020B0604020202020204" pitchFamily="34" charset="0"/>
                <a:cs typeface="Helvetica" panose="020B0604020202020204" pitchFamily="34" charset="0"/>
                <a:sym typeface="Arial"/>
              </a:rPr>
              <a:t>hosted 12 webinars to date that allow participants to interact with experts around the FLS model of care:</a:t>
            </a:r>
            <a:endParaRPr lang="en-US" sz="1600" dirty="0" smtClean="0">
              <a:latin typeface="Helvetica" panose="020B0604020202020204" pitchFamily="34" charset="0"/>
              <a:cs typeface="Helvetica" panose="020B0604020202020204" pitchFamily="34" charset="0"/>
            </a:endParaRPr>
          </a:p>
          <a:p>
            <a:pPr marL="0" indent="0">
              <a:spcBef>
                <a:spcPts val="0"/>
              </a:spcBef>
              <a:buNone/>
              <a:defRPr/>
            </a:pPr>
            <a:endParaRPr lang="en-US" sz="800" b="1" u="sng" dirty="0" smtClean="0">
              <a:solidFill>
                <a:schemeClr val="tx1"/>
              </a:solidFill>
              <a:latin typeface="Helvetica" panose="020B0604020202020204" pitchFamily="34" charset="0"/>
              <a:cs typeface="Helvetica" panose="020B0604020202020204" pitchFamily="34" charset="0"/>
            </a:endParaRPr>
          </a:p>
          <a:p>
            <a:pPr>
              <a:spcBef>
                <a:spcPts val="0"/>
              </a:spcBef>
              <a:spcAft>
                <a:spcPts val="600"/>
              </a:spcAft>
              <a:defRPr/>
            </a:pPr>
            <a:r>
              <a:rPr lang="en-US" sz="1400" i="1" dirty="0" smtClean="0">
                <a:solidFill>
                  <a:schemeClr val="tx1"/>
                </a:solidFill>
                <a:latin typeface="Helvetica" panose="020B0604020202020204" pitchFamily="34" charset="0"/>
                <a:cs typeface="Helvetica" panose="020B0604020202020204" pitchFamily="34" charset="0"/>
              </a:rPr>
              <a:t>An Introduction to Fracture Prevention CENTRAL/the Fracture Liaison Service Model of Post-Fracture Care Coordination </a:t>
            </a:r>
          </a:p>
          <a:p>
            <a:pPr>
              <a:spcBef>
                <a:spcPts val="0"/>
              </a:spcBef>
              <a:spcAft>
                <a:spcPts val="600"/>
              </a:spcAft>
              <a:defRPr/>
            </a:pPr>
            <a:r>
              <a:rPr lang="en-US" sz="1400" i="1" dirty="0" smtClean="0">
                <a:latin typeface="Helvetica" panose="020B0604020202020204" pitchFamily="34" charset="0"/>
                <a:cs typeface="Helvetica" panose="020B0604020202020204" pitchFamily="34" charset="0"/>
              </a:rPr>
              <a:t>Implementing a Secondary Fracture Prevention Program: Where to Start Depends on Where You Sit </a:t>
            </a:r>
          </a:p>
          <a:p>
            <a:pPr>
              <a:spcBef>
                <a:spcPts val="0"/>
              </a:spcBef>
              <a:spcAft>
                <a:spcPts val="600"/>
              </a:spcAft>
              <a:defRPr/>
            </a:pPr>
            <a:r>
              <a:rPr lang="en-US" sz="1400" i="1" dirty="0" smtClean="0">
                <a:latin typeface="Helvetica" panose="020B0604020202020204" pitchFamily="34" charset="0"/>
                <a:cs typeface="Helvetica" panose="020B0604020202020204" pitchFamily="34" charset="0"/>
              </a:rPr>
              <a:t>Making the Case: Convincing Administration to Support Your Fracture Prevention Program</a:t>
            </a:r>
          </a:p>
          <a:p>
            <a:pPr>
              <a:spcBef>
                <a:spcPts val="0"/>
              </a:spcBef>
              <a:spcAft>
                <a:spcPts val="600"/>
              </a:spcAft>
            </a:pPr>
            <a:r>
              <a:rPr lang="en-US" sz="1400" i="1" dirty="0" smtClean="0">
                <a:latin typeface="Helvetica" panose="020B0604020202020204" pitchFamily="34" charset="0"/>
                <a:cs typeface="Helvetica" panose="020B0604020202020204" pitchFamily="34" charset="0"/>
              </a:rPr>
              <a:t>FLS Implementation in an </a:t>
            </a:r>
            <a:r>
              <a:rPr lang="en-US" sz="1400" i="1" dirty="0" smtClean="0">
                <a:solidFill>
                  <a:schemeClr val="tx1"/>
                </a:solidFill>
                <a:latin typeface="Helvetica" panose="020B0604020202020204" pitchFamily="34" charset="0"/>
                <a:cs typeface="Helvetica" panose="020B0604020202020204" pitchFamily="34" charset="0"/>
              </a:rPr>
              <a:t>Orthopaedic </a:t>
            </a:r>
            <a:r>
              <a:rPr lang="en-US" sz="1400" i="1" dirty="0" smtClean="0">
                <a:latin typeface="Helvetica" panose="020B0604020202020204" pitchFamily="34" charset="0"/>
                <a:cs typeface="Helvetica" panose="020B0604020202020204" pitchFamily="34" charset="0"/>
              </a:rPr>
              <a:t>Practice Setting </a:t>
            </a:r>
            <a:endParaRPr lang="en-US" sz="1400" i="1" dirty="0" smtClean="0">
              <a:solidFill>
                <a:schemeClr val="tx1"/>
              </a:solidFill>
              <a:latin typeface="Helvetica" panose="020B0604020202020204" pitchFamily="34" charset="0"/>
              <a:cs typeface="Helvetica" panose="020B0604020202020204" pitchFamily="34" charset="0"/>
            </a:endParaRPr>
          </a:p>
          <a:p>
            <a:pPr>
              <a:spcBef>
                <a:spcPts val="0"/>
              </a:spcBef>
              <a:spcAft>
                <a:spcPts val="600"/>
              </a:spcAft>
            </a:pPr>
            <a:r>
              <a:rPr lang="en-US" sz="1400" i="1" dirty="0" smtClean="0">
                <a:latin typeface="Helvetica" panose="020B0604020202020204" pitchFamily="34" charset="0"/>
                <a:cs typeface="Helvetica" panose="020B0604020202020204" pitchFamily="34" charset="0"/>
              </a:rPr>
              <a:t>FLS Implementation in a Rheumatology/Endocrinology Practice Setting</a:t>
            </a:r>
          </a:p>
          <a:p>
            <a:pPr>
              <a:spcBef>
                <a:spcPts val="0"/>
              </a:spcBef>
              <a:spcAft>
                <a:spcPts val="600"/>
              </a:spcAft>
            </a:pPr>
            <a:r>
              <a:rPr lang="en-US" sz="1400" i="1" dirty="0" smtClean="0">
                <a:latin typeface="Helvetica" panose="020B0604020202020204" pitchFamily="34" charset="0"/>
                <a:cs typeface="Helvetica" panose="020B0604020202020204" pitchFamily="34" charset="0"/>
              </a:rPr>
              <a:t>Fracture Prevention CENTRAL Looks to 2014/FLS Implementation in a Primary Care Setting</a:t>
            </a:r>
          </a:p>
          <a:p>
            <a:pPr>
              <a:spcBef>
                <a:spcPts val="0"/>
              </a:spcBef>
              <a:spcAft>
                <a:spcPts val="600"/>
              </a:spcAft>
            </a:pPr>
            <a:r>
              <a:rPr lang="en-US" sz="1400" i="1" dirty="0" smtClean="0">
                <a:latin typeface="Helvetica" panose="020B0604020202020204" pitchFamily="34" charset="0"/>
                <a:cs typeface="Helvetica" panose="020B0604020202020204" pitchFamily="34" charset="0"/>
              </a:rPr>
              <a:t>Setting Up Your Fracture Liaison Service Program for Success: Steps, Materials, FAQs and Guidelines You Want and Need</a:t>
            </a:r>
          </a:p>
          <a:p>
            <a:pPr>
              <a:spcBef>
                <a:spcPts val="0"/>
              </a:spcBef>
              <a:spcAft>
                <a:spcPts val="600"/>
              </a:spcAft>
            </a:pPr>
            <a:r>
              <a:rPr lang="en-US" sz="1400" i="1" dirty="0" smtClean="0">
                <a:solidFill>
                  <a:schemeClr val="tx1"/>
                </a:solidFill>
                <a:latin typeface="Helvetica" panose="020B0604020202020204" pitchFamily="34" charset="0"/>
                <a:cs typeface="Helvetica" panose="020B0604020202020204" pitchFamily="34" charset="0"/>
              </a:rPr>
              <a:t>Health Care Quality 101: What, Why and How</a:t>
            </a:r>
          </a:p>
          <a:p>
            <a:pPr>
              <a:spcBef>
                <a:spcPts val="0"/>
              </a:spcBef>
              <a:spcAft>
                <a:spcPts val="600"/>
              </a:spcAft>
            </a:pPr>
            <a:r>
              <a:rPr lang="en-US" sz="1400" i="1" dirty="0" smtClean="0">
                <a:solidFill>
                  <a:schemeClr val="tx1"/>
                </a:solidFill>
                <a:latin typeface="Helvetica" panose="020B0604020202020204" pitchFamily="34" charset="0"/>
                <a:cs typeface="Helvetica" panose="020B0604020202020204" pitchFamily="34" charset="0"/>
              </a:rPr>
              <a:t>How Transitioning to ICD-10 Coding Will  Impact Your Osteoporosis Practice</a:t>
            </a:r>
            <a:endParaRPr lang="en-US" sz="1400" i="1" dirty="0">
              <a:solidFill>
                <a:schemeClr val="tx1"/>
              </a:solidFill>
              <a:latin typeface="Helvetica" panose="020B0604020202020204" pitchFamily="34" charset="0"/>
              <a:cs typeface="Helvetica" panose="020B0604020202020204" pitchFamily="34" charset="0"/>
            </a:endParaRPr>
          </a:p>
          <a:p>
            <a:pPr>
              <a:spcBef>
                <a:spcPts val="0"/>
              </a:spcBef>
              <a:spcAft>
                <a:spcPts val="600"/>
              </a:spcAft>
            </a:pPr>
            <a:r>
              <a:rPr lang="en-US" sz="1400" i="1" dirty="0" smtClean="0">
                <a:solidFill>
                  <a:schemeClr val="tx1"/>
                </a:solidFill>
                <a:latin typeface="Helvetica" panose="020B0604020202020204" pitchFamily="34" charset="0"/>
                <a:cs typeface="Helvetica" panose="020B0604020202020204" pitchFamily="34" charset="0"/>
              </a:rPr>
              <a:t>NBHA/NOF Qualified Clinical Data Registry: Maximize Reimbursement and Results (2 webinars) </a:t>
            </a:r>
          </a:p>
          <a:p>
            <a:pPr>
              <a:spcBef>
                <a:spcPts val="0"/>
              </a:spcBef>
              <a:spcAft>
                <a:spcPts val="600"/>
              </a:spcAft>
            </a:pPr>
            <a:r>
              <a:rPr lang="en-US" sz="1400" i="1" dirty="0" smtClean="0">
                <a:solidFill>
                  <a:schemeClr val="tx1"/>
                </a:solidFill>
                <a:latin typeface="Helvetica" panose="020B0604020202020204" pitchFamily="34" charset="0"/>
                <a:cs typeface="Helvetica" panose="020B0604020202020204" pitchFamily="34" charset="0"/>
                <a:sym typeface="Arial"/>
              </a:rPr>
              <a:t>Launch of NBHA’s One-on-One FLS Consult Service </a:t>
            </a:r>
            <a:endParaRPr lang="en-US" sz="1400" i="1" dirty="0" smtClean="0">
              <a:solidFill>
                <a:srgbClr val="FF0000"/>
              </a:solidFill>
              <a:latin typeface="Helvetica" pitchFamily="34" charset="0"/>
              <a:cs typeface="Helvetica" pitchFamily="34" charset="0"/>
              <a:sym typeface="Arial"/>
            </a:endParaRPr>
          </a:p>
          <a:p>
            <a:pPr marL="0" indent="0" algn="ctr">
              <a:buNone/>
              <a:defRPr/>
            </a:pPr>
            <a:r>
              <a:rPr lang="en-US" sz="2000" b="1" dirty="0" smtClean="0">
                <a:solidFill>
                  <a:schemeClr val="tx1"/>
                </a:solidFill>
                <a:latin typeface="Helvetica" pitchFamily="34" charset="0"/>
                <a:cs typeface="Helvetica" pitchFamily="34" charset="0"/>
                <a:sym typeface="Arial"/>
              </a:rPr>
              <a:t>All of these webinars are available for on-demand access (</a:t>
            </a:r>
            <a:r>
              <a:rPr lang="en-US" sz="2000" b="1" dirty="0" smtClean="0">
                <a:solidFill>
                  <a:schemeClr val="tx1"/>
                </a:solidFill>
                <a:latin typeface="Helvetica" pitchFamily="34" charset="0"/>
                <a:cs typeface="Helvetica" pitchFamily="34" charset="0"/>
                <a:sym typeface="Arial"/>
                <a:hlinkClick r:id="rId3"/>
              </a:rPr>
              <a:t>www.nbha.org/fpc/educational-webin</a:t>
            </a:r>
            <a:r>
              <a:rPr lang="en-US" sz="2000" b="1" dirty="0" smtClean="0">
                <a:solidFill>
                  <a:schemeClr val="tx1"/>
                </a:solidFill>
                <a:latin typeface="Helvetica" pitchFamily="34" charset="0"/>
                <a:cs typeface="Helvetica" pitchFamily="34" charset="0"/>
                <a:hlinkClick r:id="rId3"/>
              </a:rPr>
              <a:t>ars</a:t>
            </a:r>
            <a:r>
              <a:rPr lang="en-US" sz="2000" b="1" dirty="0" smtClean="0">
                <a:solidFill>
                  <a:schemeClr val="tx1"/>
                </a:solidFill>
                <a:latin typeface="Helvetica" pitchFamily="34" charset="0"/>
                <a:cs typeface="Helvetica" pitchFamily="34" charset="0"/>
              </a:rPr>
              <a:t> </a:t>
            </a:r>
            <a:r>
              <a:rPr lang="en-US" sz="2000" b="1" dirty="0">
                <a:solidFill>
                  <a:schemeClr val="tx1"/>
                </a:solidFill>
                <a:latin typeface="Helvetica" pitchFamily="34" charset="0"/>
                <a:cs typeface="Helvetica" pitchFamily="34" charset="0"/>
              </a:rPr>
              <a:t>or </a:t>
            </a:r>
            <a:r>
              <a:rPr lang="en-US" sz="2000" b="1" dirty="0" smtClean="0">
                <a:solidFill>
                  <a:schemeClr val="tx1"/>
                </a:solidFill>
                <a:latin typeface="Helvetica" pitchFamily="34" charset="0"/>
                <a:cs typeface="Helvetica" pitchFamily="34" charset="0"/>
                <a:hlinkClick r:id="rId4"/>
              </a:rPr>
              <a:t>www.youtube.com/channel/UC7ou3V8s3lauVYTwJOeWvng</a:t>
            </a:r>
            <a:r>
              <a:rPr lang="en-US" sz="2000" b="1" dirty="0" smtClean="0">
                <a:solidFill>
                  <a:schemeClr val="tx1"/>
                </a:solidFill>
                <a:latin typeface="Helvetica" pitchFamily="34" charset="0"/>
                <a:cs typeface="Helvetica" pitchFamily="34" charset="0"/>
              </a:rPr>
              <a:t>) </a:t>
            </a:r>
            <a:endParaRPr lang="en-US" sz="2000" b="1" dirty="0">
              <a:solidFill>
                <a:schemeClr val="tx1"/>
              </a:solidFill>
              <a:latin typeface="Helvetica" pitchFamily="34" charset="0"/>
              <a:cs typeface="Helvetica" pitchFamily="34" charset="0"/>
              <a:sym typeface="Arial"/>
            </a:endParaRPr>
          </a:p>
          <a:p>
            <a:pPr marL="0" indent="0" eaLnBrk="1" fontAlgn="auto" hangingPunct="1">
              <a:spcBef>
                <a:spcPts val="600"/>
              </a:spcBef>
              <a:spcAft>
                <a:spcPts val="0"/>
              </a:spcAft>
              <a:buClr>
                <a:schemeClr val="dk1"/>
              </a:buClr>
              <a:buSzPct val="166666"/>
              <a:buFont typeface="Arial"/>
              <a:buNone/>
              <a:defRPr/>
            </a:pPr>
            <a:endParaRPr lang="en-US" sz="1600" b="1" u="sng" dirty="0">
              <a:solidFill>
                <a:schemeClr val="dk1"/>
              </a:solidFill>
              <a:latin typeface="Helvetica" pitchFamily="34" charset="0"/>
              <a:cs typeface="Helvetica" pitchFamily="34" charset="0"/>
              <a:sym typeface="Aria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177" y="118300"/>
            <a:ext cx="6265863" cy="1303014"/>
          </a:xfrm>
          <a:prstGeom prst="rect">
            <a:avLst/>
          </a:prstGeom>
        </p:spPr>
      </p:pic>
    </p:spTree>
    <p:extLst>
      <p:ext uri="{BB962C8B-B14F-4D97-AF65-F5344CB8AC3E}">
        <p14:creationId xmlns:p14="http://schemas.microsoft.com/office/powerpoint/2010/main" val="3443821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4294967295"/>
          </p:nvPr>
        </p:nvSpPr>
        <p:spPr>
          <a:xfrm>
            <a:off x="133563" y="1569454"/>
            <a:ext cx="8922755" cy="2468562"/>
          </a:xfrm>
        </p:spPr>
        <p:txBody>
          <a:bodyPr/>
          <a:lstStyle/>
          <a:p>
            <a:pPr marL="0" indent="0" eaLnBrk="1" fontAlgn="auto" hangingPunct="1">
              <a:spcBef>
                <a:spcPts val="600"/>
              </a:spcBef>
              <a:spcAft>
                <a:spcPts val="0"/>
              </a:spcAft>
              <a:buClr>
                <a:schemeClr val="dk1"/>
              </a:buClr>
              <a:buSzPct val="166666"/>
              <a:buFont typeface="Arial"/>
              <a:buNone/>
              <a:defRPr/>
            </a:pPr>
            <a:r>
              <a:rPr lang="en-US" sz="1600" b="1" i="1" u="sng" dirty="0" smtClean="0">
                <a:solidFill>
                  <a:schemeClr val="dk1"/>
                </a:solidFill>
                <a:latin typeface="Helvetica" panose="020B0604020202020204" pitchFamily="34" charset="0"/>
                <a:cs typeface="Helvetica" panose="020B0604020202020204" pitchFamily="34" charset="0"/>
                <a:sym typeface="Arial"/>
              </a:rPr>
              <a:t>2015 Activities</a:t>
            </a:r>
            <a:r>
              <a:rPr lang="en-US" sz="1600" b="1" i="1" dirty="0" smtClean="0">
                <a:solidFill>
                  <a:schemeClr val="dk1"/>
                </a:solidFill>
                <a:latin typeface="Helvetica" panose="020B0604020202020204" pitchFamily="34" charset="0"/>
                <a:cs typeface="Helvetica" panose="020B0604020202020204" pitchFamily="34" charset="0"/>
                <a:sym typeface="Arial"/>
              </a:rPr>
              <a:t>: </a:t>
            </a:r>
            <a:endParaRPr lang="en-US" sz="1600" dirty="0" smtClean="0">
              <a:solidFill>
                <a:schemeClr val="dk1"/>
              </a:solidFill>
              <a:latin typeface="Helvetica" panose="020B0604020202020204" pitchFamily="34" charset="0"/>
              <a:cs typeface="Helvetica" panose="020B0604020202020204" pitchFamily="34" charset="0"/>
              <a:sym typeface="Arial"/>
            </a:endParaRPr>
          </a:p>
          <a:p>
            <a:pPr>
              <a:defRPr/>
            </a:pPr>
            <a:r>
              <a:rPr lang="en-US" sz="1600" b="1" i="1" u="sng" dirty="0" smtClean="0">
                <a:latin typeface="Helvetica" panose="020B0604020202020204" pitchFamily="34" charset="0"/>
                <a:cs typeface="Helvetica" panose="020B0604020202020204" pitchFamily="34" charset="0"/>
              </a:rPr>
              <a:t>1-on-1 Peer Implementation Assistance</a:t>
            </a:r>
            <a:r>
              <a:rPr lang="en-US" sz="1600" dirty="0" smtClean="0">
                <a:latin typeface="Helvetica" panose="020B0604020202020204" pitchFamily="34" charset="0"/>
                <a:cs typeface="Helvetica" panose="020B0604020202020204" pitchFamily="34" charset="0"/>
              </a:rPr>
              <a:t>: Beginning in July, Fracture Prevention CENTRAL began offering the ability for sites needing implementation support to receive direct 1-on-1 technical assistance from FLS experts at no charge (via teleconference or web conference)</a:t>
            </a:r>
          </a:p>
          <a:p>
            <a:pPr lvl="1">
              <a:defRPr/>
            </a:pPr>
            <a:r>
              <a:rPr lang="en-US" sz="1600" i="1" dirty="0">
                <a:latin typeface="Helvetica" panose="020B0604020202020204" pitchFamily="34" charset="0"/>
                <a:cs typeface="Helvetica" panose="020B0604020202020204" pitchFamily="34" charset="0"/>
              </a:rPr>
              <a:t>f</a:t>
            </a:r>
            <a:r>
              <a:rPr lang="en-US" sz="1600" i="1" dirty="0" smtClean="0">
                <a:latin typeface="Helvetica" panose="020B0604020202020204" pitchFamily="34" charset="0"/>
                <a:cs typeface="Helvetica" panose="020B0604020202020204" pitchFamily="34" charset="0"/>
              </a:rPr>
              <a:t>ace-to-face opportunities also offered during the National Osteoporosis Foundation and American Society for Bone and Mineral Research annual meetings  </a:t>
            </a:r>
          </a:p>
          <a:p>
            <a:pPr>
              <a:defRPr/>
            </a:pPr>
            <a:r>
              <a:rPr lang="en-US" sz="1600" b="1" i="1" u="sng" dirty="0" smtClean="0">
                <a:latin typeface="Helvetica" panose="020B0604020202020204" pitchFamily="34" charset="0"/>
                <a:cs typeface="Helvetica" panose="020B0604020202020204" pitchFamily="34" charset="0"/>
              </a:rPr>
              <a:t>FLS Return on Investment calculator</a:t>
            </a:r>
            <a:r>
              <a:rPr lang="en-US" sz="1600" dirty="0" smtClean="0">
                <a:latin typeface="Helvetica" panose="020B0604020202020204" pitchFamily="34" charset="0"/>
                <a:cs typeface="Helvetica" panose="020B0604020202020204" pitchFamily="34" charset="0"/>
              </a:rPr>
              <a:t>: NBHA is working with the Research Triangle Institute and University of Alabama/Birmingham to develop a model that will allow sites to enter their historical fracture volume and clinical data to make the FLS business case both in the present as well as looking into the future </a:t>
            </a:r>
          </a:p>
          <a:p>
            <a:pPr>
              <a:defRPr/>
            </a:pPr>
            <a:r>
              <a:rPr lang="en-US" sz="1600" b="1" i="1" u="sng" dirty="0" smtClean="0">
                <a:latin typeface="Helvetica" panose="020B0604020202020204" pitchFamily="34" charset="0"/>
                <a:cs typeface="Helvetica" panose="020B0604020202020204" pitchFamily="34" charset="0"/>
              </a:rPr>
              <a:t>Exhibits, posters and presentations at national meetings</a:t>
            </a:r>
            <a:r>
              <a:rPr lang="en-US" sz="1600" dirty="0" smtClean="0">
                <a:latin typeface="Helvetica" panose="020B0604020202020204" pitchFamily="34" charset="0"/>
                <a:cs typeface="Helvetica" panose="020B0604020202020204" pitchFamily="34" charset="0"/>
              </a:rPr>
              <a:t>: Fracture Prevention CENTRAL has a presence, through oral and poster presentations and exhibits, at national and international (i.e., ISCD, AACE, IOF, NOF, FFN and ASBMR)</a:t>
            </a:r>
          </a:p>
          <a:p>
            <a:pPr>
              <a:defRPr/>
            </a:pPr>
            <a:r>
              <a:rPr lang="en-US" sz="1600" b="1" i="1" u="sng" dirty="0" smtClean="0">
                <a:latin typeface="Helvetica" panose="020B0604020202020204" pitchFamily="34" charset="0"/>
                <a:cs typeface="Helvetica" panose="020B0604020202020204" pitchFamily="34" charset="0"/>
              </a:rPr>
              <a:t>New YouTube channel: direct access to on demand webinars</a:t>
            </a:r>
            <a:endParaRPr lang="en-US" sz="1600" dirty="0" smtClean="0">
              <a:latin typeface="Helvetica" panose="020B0604020202020204" pitchFamily="34" charset="0"/>
              <a:cs typeface="Helvetica" panose="020B0604020202020204" pitchFamily="34" charset="0"/>
            </a:endParaRPr>
          </a:p>
          <a:p>
            <a:pPr lvl="1">
              <a:defRPr/>
            </a:pPr>
            <a:r>
              <a:rPr lang="en-US" sz="1600" b="1" u="sng" dirty="0" smtClean="0">
                <a:latin typeface="Helvetica" panose="020B0604020202020204" pitchFamily="34" charset="0"/>
                <a:cs typeface="Helvetica" panose="020B0604020202020204" pitchFamily="34" charset="0"/>
                <a:hlinkClick r:id="rId3"/>
              </a:rPr>
              <a:t>https</a:t>
            </a:r>
            <a:r>
              <a:rPr lang="en-US" sz="1600" b="1" u="sng" dirty="0">
                <a:latin typeface="Helvetica" panose="020B0604020202020204" pitchFamily="34" charset="0"/>
                <a:cs typeface="Helvetica" panose="020B0604020202020204" pitchFamily="34" charset="0"/>
                <a:hlinkClick r:id="rId3"/>
              </a:rPr>
              <a:t>://</a:t>
            </a:r>
            <a:r>
              <a:rPr lang="en-US" sz="1600" b="1" u="sng" dirty="0" smtClean="0">
                <a:latin typeface="Helvetica" panose="020B0604020202020204" pitchFamily="34" charset="0"/>
                <a:cs typeface="Helvetica" panose="020B0604020202020204" pitchFamily="34" charset="0"/>
                <a:hlinkClick r:id="rId3"/>
              </a:rPr>
              <a:t>www.youtube.com/channel/UC7ou3V8s3lauVYTwJOeWvng</a:t>
            </a:r>
            <a:endParaRPr lang="en-US" sz="1600" b="1" dirty="0" smtClean="0">
              <a:latin typeface="Helvetica" panose="020B0604020202020204" pitchFamily="34" charset="0"/>
              <a:cs typeface="Helvetica" panose="020B0604020202020204" pitchFamily="34" charset="0"/>
            </a:endParaRPr>
          </a:p>
          <a:p>
            <a:pPr>
              <a:defRPr/>
            </a:pPr>
            <a:endParaRPr lang="en-US" sz="1600" dirty="0" smtClean="0">
              <a:latin typeface="Helvetica" panose="020B0604020202020204" pitchFamily="34" charset="0"/>
              <a:cs typeface="Helvetica" panose="020B0604020202020204" pitchFamily="34" charset="0"/>
            </a:endParaRPr>
          </a:p>
          <a:p>
            <a:pPr marL="0" indent="0">
              <a:spcBef>
                <a:spcPts val="0"/>
              </a:spcBef>
              <a:buNone/>
              <a:defRPr/>
            </a:pPr>
            <a:endParaRPr lang="en-US" sz="1600" b="1" u="sng" dirty="0" smtClean="0">
              <a:solidFill>
                <a:schemeClr val="tx1"/>
              </a:solidFill>
              <a:latin typeface="Helvetica" panose="020B0604020202020204" pitchFamily="34" charset="0"/>
              <a:cs typeface="Helvetica" panose="020B0604020202020204" pitchFamily="34" charset="0"/>
            </a:endParaRPr>
          </a:p>
          <a:p>
            <a:pPr marL="0" indent="0" eaLnBrk="1" fontAlgn="auto" hangingPunct="1">
              <a:spcBef>
                <a:spcPts val="600"/>
              </a:spcBef>
              <a:spcAft>
                <a:spcPts val="0"/>
              </a:spcAft>
              <a:buClr>
                <a:schemeClr val="dk1"/>
              </a:buClr>
              <a:buSzPct val="166666"/>
              <a:buFont typeface="Arial"/>
              <a:buNone/>
              <a:defRPr/>
            </a:pPr>
            <a:endParaRPr lang="en-US" sz="1600" b="1" u="sng" dirty="0">
              <a:solidFill>
                <a:schemeClr val="dk1"/>
              </a:solidFill>
              <a:latin typeface="Helvetica" pitchFamily="34" charset="0"/>
              <a:cs typeface="Helvetica" pitchFamily="34" charset="0"/>
              <a:sym typeface="Aria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0177" y="118300"/>
            <a:ext cx="6265863" cy="1303014"/>
          </a:xfrm>
          <a:prstGeom prst="rect">
            <a:avLst/>
          </a:prstGeom>
        </p:spPr>
      </p:pic>
    </p:spTree>
    <p:extLst>
      <p:ext uri="{BB962C8B-B14F-4D97-AF65-F5344CB8AC3E}">
        <p14:creationId xmlns:p14="http://schemas.microsoft.com/office/powerpoint/2010/main" val="2667695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2118" y="2240634"/>
            <a:ext cx="8510155" cy="4785926"/>
          </a:xfrm>
          <a:prstGeom prst="rect">
            <a:avLst/>
          </a:prstGeom>
        </p:spPr>
        <p:txBody>
          <a:bodyPr wrap="square">
            <a:spAutoFit/>
          </a:bodyPr>
          <a:lstStyle/>
          <a:p>
            <a:pPr marL="378267" indent="-378267" algn="ctr" defTabSz="1008713" eaLnBrk="0" fontAlgn="base" hangingPunct="0">
              <a:buClr>
                <a:srgbClr val="DDE8F3"/>
              </a:buClr>
              <a:buSzPct val="75000"/>
              <a:defRPr/>
            </a:pPr>
            <a:r>
              <a:rPr lang="en-US" sz="3600" b="1" i="1" kern="0" dirty="0" smtClean="0">
                <a:solidFill>
                  <a:srgbClr val="FF6911"/>
                </a:solidFill>
                <a:latin typeface="Helvetica" panose="020B0604020202020204" pitchFamily="34" charset="0"/>
                <a:cs typeface="Helvetica" panose="020B0604020202020204" pitchFamily="34" charset="0"/>
              </a:rPr>
              <a:t>Bone Health Collaborative</a:t>
            </a:r>
          </a:p>
          <a:p>
            <a:pPr marL="378267" indent="-378267" algn="ctr" defTabSz="1008713" eaLnBrk="0" fontAlgn="base" hangingPunct="0">
              <a:buClr>
                <a:srgbClr val="DDE8F3"/>
              </a:buClr>
              <a:buSzPct val="75000"/>
              <a:defRPr/>
            </a:pPr>
            <a:r>
              <a:rPr lang="en-US" sz="3600" b="1" i="1" kern="0" dirty="0" smtClean="0">
                <a:solidFill>
                  <a:srgbClr val="FF6911"/>
                </a:solidFill>
                <a:latin typeface="Helvetica" panose="020B0604020202020204" pitchFamily="34" charset="0"/>
                <a:cs typeface="Helvetica" panose="020B0604020202020204" pitchFamily="34" charset="0"/>
              </a:rPr>
              <a:t>Fracture Liaison Service Care Coordination Demonstration </a:t>
            </a:r>
            <a:r>
              <a:rPr lang="en-US" sz="3600" b="1" i="1" dirty="0" smtClean="0">
                <a:solidFill>
                  <a:srgbClr val="FF6911"/>
                </a:solidFill>
                <a:latin typeface="Helvetica" panose="020B0604020202020204" pitchFamily="34" charset="0"/>
                <a:cs typeface="Helvetica" panose="020B0604020202020204" pitchFamily="34" charset="0"/>
              </a:rPr>
              <a:t>Project</a:t>
            </a:r>
            <a:endParaRPr lang="en-US" sz="3600" b="1" i="1" kern="0" dirty="0" smtClean="0">
              <a:solidFill>
                <a:srgbClr val="FF6911"/>
              </a:solidFill>
              <a:latin typeface="Helvetica" panose="020B0604020202020204" pitchFamily="34" charset="0"/>
              <a:cs typeface="Helvetica" panose="020B0604020202020204" pitchFamily="34" charset="0"/>
            </a:endParaRPr>
          </a:p>
          <a:p>
            <a:pPr marL="378267" indent="-378267" algn="ctr" defTabSz="1008713" eaLnBrk="0" fontAlgn="base" hangingPunct="0">
              <a:buClr>
                <a:srgbClr val="DDE8F3"/>
              </a:buClr>
              <a:buSzPct val="75000"/>
              <a:defRPr/>
            </a:pPr>
            <a:endParaRPr lang="en-US" sz="2600" b="1" kern="0" dirty="0">
              <a:solidFill>
                <a:schemeClr val="tx1">
                  <a:lumMod val="85000"/>
                  <a:lumOff val="15000"/>
                </a:schemeClr>
              </a:solidFill>
              <a:latin typeface="Helvetica" panose="020B0604020202020204" pitchFamily="34" charset="0"/>
              <a:cs typeface="Helvetica" panose="020B0604020202020204" pitchFamily="34" charset="0"/>
            </a:endParaRPr>
          </a:p>
          <a:p>
            <a:pPr marL="378267" indent="-378267" algn="ctr" defTabSz="1008713" eaLnBrk="0" fontAlgn="base" hangingPunct="0">
              <a:buClr>
                <a:srgbClr val="DDE8F3"/>
              </a:buClr>
              <a:buSzPct val="75000"/>
              <a:defRPr/>
            </a:pPr>
            <a:r>
              <a:rPr lang="en-US" sz="2000" b="1" u="sng" kern="0" dirty="0" smtClean="0">
                <a:solidFill>
                  <a:schemeClr val="tx1">
                    <a:lumMod val="85000"/>
                    <a:lumOff val="15000"/>
                  </a:schemeClr>
                </a:solidFill>
                <a:latin typeface="Helvetica" panose="020B0604020202020204" pitchFamily="34" charset="0"/>
                <a:cs typeface="Helvetica" panose="020B0604020202020204" pitchFamily="34" charset="0"/>
              </a:rPr>
              <a:t>A Collaboration Among:</a:t>
            </a:r>
          </a:p>
          <a:p>
            <a:pPr marL="378267" indent="-378267" algn="ctr" defTabSz="1008713" eaLnBrk="0" fontAlgn="base" hangingPunct="0">
              <a:spcAft>
                <a:spcPts val="600"/>
              </a:spcAft>
              <a:buClr>
                <a:srgbClr val="DDE8F3"/>
              </a:buClr>
              <a:buSzPct val="75000"/>
              <a:defRPr/>
            </a:pPr>
            <a:r>
              <a:rPr lang="en-US" sz="2000" b="1" i="1" dirty="0" smtClean="0">
                <a:solidFill>
                  <a:schemeClr val="tx1">
                    <a:lumMod val="85000"/>
                    <a:lumOff val="15000"/>
                  </a:schemeClr>
                </a:solidFill>
                <a:latin typeface="Helvetica" panose="020B0604020202020204" pitchFamily="34" charset="0"/>
                <a:cs typeface="Helvetica" panose="020B0604020202020204" pitchFamily="34" charset="0"/>
              </a:rPr>
              <a:t>CECity, Inc.</a:t>
            </a:r>
          </a:p>
          <a:p>
            <a:pPr marL="378267" indent="-378267" algn="ctr" defTabSz="1008713" eaLnBrk="0" fontAlgn="base" hangingPunct="0">
              <a:spcAft>
                <a:spcPts val="600"/>
              </a:spcAft>
              <a:buClr>
                <a:srgbClr val="DDE8F3"/>
              </a:buClr>
              <a:buSzPct val="75000"/>
              <a:defRPr/>
            </a:pPr>
            <a:r>
              <a:rPr lang="en-US" sz="2000" b="1" i="1" kern="0" dirty="0" smtClean="0">
                <a:solidFill>
                  <a:schemeClr val="tx1">
                    <a:lumMod val="85000"/>
                    <a:lumOff val="15000"/>
                  </a:schemeClr>
                </a:solidFill>
                <a:latin typeface="Helvetica" panose="020B0604020202020204" pitchFamily="34" charset="0"/>
                <a:cs typeface="Helvetica" panose="020B0604020202020204" pitchFamily="34" charset="0"/>
              </a:rPr>
              <a:t>National Bone Health Alliance</a:t>
            </a:r>
          </a:p>
          <a:p>
            <a:pPr marL="378267" indent="-378267" algn="ctr" defTabSz="1008713" eaLnBrk="0" fontAlgn="base" hangingPunct="0">
              <a:spcAft>
                <a:spcPts val="600"/>
              </a:spcAft>
              <a:buClr>
                <a:srgbClr val="DDE8F3"/>
              </a:buClr>
              <a:buSzPct val="75000"/>
              <a:defRPr/>
            </a:pPr>
            <a:r>
              <a:rPr lang="en-US" sz="2000" b="1" i="1" kern="0" dirty="0" smtClean="0">
                <a:solidFill>
                  <a:schemeClr val="tx1">
                    <a:lumMod val="85000"/>
                    <a:lumOff val="15000"/>
                  </a:schemeClr>
                </a:solidFill>
                <a:latin typeface="Helvetica" panose="020B0604020202020204" pitchFamily="34" charset="0"/>
                <a:cs typeface="Helvetica" panose="020B0604020202020204" pitchFamily="34" charset="0"/>
              </a:rPr>
              <a:t>National Osteoporosis Foundation</a:t>
            </a:r>
          </a:p>
          <a:p>
            <a:pPr marL="378267" indent="-378267" algn="ctr" defTabSz="1008713" eaLnBrk="0" fontAlgn="base" hangingPunct="0">
              <a:spcAft>
                <a:spcPts val="600"/>
              </a:spcAft>
              <a:buClr>
                <a:srgbClr val="DDE8F3"/>
              </a:buClr>
              <a:buSzPct val="75000"/>
              <a:defRPr/>
            </a:pPr>
            <a:endParaRPr lang="en-US" sz="2000" b="1" i="1" dirty="0">
              <a:solidFill>
                <a:schemeClr val="tx1">
                  <a:lumMod val="85000"/>
                  <a:lumOff val="15000"/>
                </a:schemeClr>
              </a:solidFill>
              <a:latin typeface="Helvetica" panose="020B0604020202020204" pitchFamily="34" charset="0"/>
              <a:cs typeface="Helvetica" panose="020B0604020202020204" pitchFamily="34" charset="0"/>
            </a:endParaRPr>
          </a:p>
          <a:p>
            <a:pPr marL="378267" indent="-378267" algn="ctr" defTabSz="1008713" eaLnBrk="0" fontAlgn="base" hangingPunct="0">
              <a:spcAft>
                <a:spcPts val="600"/>
              </a:spcAft>
              <a:buClr>
                <a:srgbClr val="DDE8F3"/>
              </a:buClr>
              <a:buSzPct val="75000"/>
              <a:defRPr/>
            </a:pPr>
            <a:r>
              <a:rPr lang="en-US" sz="2000" b="1" i="1" kern="0" dirty="0" smtClean="0">
                <a:solidFill>
                  <a:schemeClr val="tx1">
                    <a:lumMod val="85000"/>
                    <a:lumOff val="15000"/>
                  </a:schemeClr>
                </a:solidFill>
                <a:latin typeface="Helvetica" panose="020B0604020202020204" pitchFamily="34" charset="0"/>
                <a:cs typeface="Helvetica" panose="020B0604020202020204" pitchFamily="34" charset="0"/>
              </a:rPr>
              <a:t>Funding provided by Merck and Co., Inc.</a:t>
            </a:r>
          </a:p>
          <a:p>
            <a:pPr marL="378267" indent="-378267" algn="ctr" defTabSz="1008713" eaLnBrk="0" fontAlgn="base" hangingPunct="0">
              <a:buClr>
                <a:srgbClr val="DDE8F3"/>
              </a:buClr>
              <a:buSzPct val="75000"/>
              <a:defRPr/>
            </a:pPr>
            <a:endParaRPr lang="en-US" sz="2600" b="1" kern="0" dirty="0">
              <a:solidFill>
                <a:schemeClr val="tx1">
                  <a:lumMod val="85000"/>
                  <a:lumOff val="15000"/>
                </a:schemeClr>
              </a:solidFill>
              <a:latin typeface="Helvetica" panose="020B0604020202020204" pitchFamily="34" charset="0"/>
              <a:cs typeface="Helvetica" panose="020B0604020202020204" pitchFamily="34" charset="0"/>
            </a:endParaRPr>
          </a:p>
        </p:txBody>
      </p:sp>
      <p:pic>
        <p:nvPicPr>
          <p:cNvPr id="11"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52400"/>
            <a:ext cx="510106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idx="4294967295"/>
          </p:nvPr>
        </p:nvSpPr>
        <p:spPr>
          <a:xfrm>
            <a:off x="162655" y="587499"/>
            <a:ext cx="8818685" cy="749117"/>
          </a:xfrm>
        </p:spPr>
        <p:txBody>
          <a:bodyPr/>
          <a:lstStyle/>
          <a:p>
            <a:pPr algn="ctr" eaLnBrk="1" hangingPunct="1"/>
            <a:r>
              <a:rPr lang="en-US" sz="2800" i="1" dirty="0" smtClean="0">
                <a:solidFill>
                  <a:srgbClr val="FF6911"/>
                </a:solidFill>
                <a:latin typeface="Helvetica" pitchFamily="34" charset="0"/>
                <a:cs typeface="Helvetica" pitchFamily="34" charset="0"/>
              </a:rPr>
              <a:t>Fracture Liaison Service Demonstration Project</a:t>
            </a:r>
            <a:endParaRPr lang="en-US" sz="2800" b="1" i="1" dirty="0">
              <a:solidFill>
                <a:srgbClr val="FF6911"/>
              </a:solidFill>
              <a:latin typeface="Helvetica" pitchFamily="34" charset="0"/>
              <a:cs typeface="Helvetica" pitchFamily="34" charset="0"/>
            </a:endParaRPr>
          </a:p>
        </p:txBody>
      </p:sp>
      <p:sp>
        <p:nvSpPr>
          <p:cNvPr id="56323" name="Rectangle 3"/>
          <p:cNvSpPr>
            <a:spLocks noGrp="1" noChangeArrowheads="1"/>
          </p:cNvSpPr>
          <p:nvPr>
            <p:ph type="body" idx="4294967295"/>
          </p:nvPr>
        </p:nvSpPr>
        <p:spPr>
          <a:xfrm>
            <a:off x="368300" y="1358691"/>
            <a:ext cx="8510831" cy="4308625"/>
          </a:xfrm>
        </p:spPr>
        <p:txBody>
          <a:bodyPr/>
          <a:lstStyle/>
          <a:p>
            <a:pPr marL="0" lvl="0" indent="0">
              <a:buNone/>
            </a:pPr>
            <a:r>
              <a:rPr lang="en-US" sz="1800" dirty="0" smtClean="0">
                <a:latin typeface="Helvetica" panose="020B0604020202020204" pitchFamily="34" charset="0"/>
                <a:cs typeface="Helvetica" panose="020B0604020202020204" pitchFamily="34" charset="0"/>
              </a:rPr>
              <a:t>In December 2013, NBHA, NOF and </a:t>
            </a:r>
            <a:r>
              <a:rPr lang="en-US" sz="1800" dirty="0" err="1" smtClean="0">
                <a:latin typeface="Helvetica" panose="020B0604020202020204" pitchFamily="34" charset="0"/>
                <a:cs typeface="Helvetica" panose="020B0604020202020204" pitchFamily="34" charset="0"/>
              </a:rPr>
              <a:t>CECity</a:t>
            </a:r>
            <a:r>
              <a:rPr lang="en-US" sz="1800" dirty="0" smtClean="0">
                <a:latin typeface="Helvetica" panose="020B0604020202020204" pitchFamily="34" charset="0"/>
                <a:cs typeface="Helvetica" panose="020B0604020202020204" pitchFamily="34" charset="0"/>
              </a:rPr>
              <a:t> embarked on a 15 month demonstration project (funded by Merck and Co., Inc.) which would demonstrate (initially in 3 clinical sites) the effectiveness of a combination of:</a:t>
            </a:r>
            <a:endParaRPr lang="en-US" sz="1800" dirty="0">
              <a:latin typeface="Helvetica" panose="020B0604020202020204" pitchFamily="34" charset="0"/>
              <a:cs typeface="Helvetica" panose="020B0604020202020204" pitchFamily="34" charset="0"/>
            </a:endParaRPr>
          </a:p>
          <a:p>
            <a:r>
              <a:rPr lang="en-US" sz="1800" dirty="0">
                <a:latin typeface="Helvetica" panose="020B0604020202020204" pitchFamily="34" charset="0"/>
                <a:cs typeface="Helvetica" panose="020B0604020202020204" pitchFamily="34" charset="0"/>
              </a:rPr>
              <a:t>i</a:t>
            </a:r>
            <a:r>
              <a:rPr lang="en-US" sz="1800" dirty="0" smtClean="0">
                <a:latin typeface="Helvetica" panose="020B0604020202020204" pitchFamily="34" charset="0"/>
                <a:cs typeface="Helvetica" panose="020B0604020202020204" pitchFamily="34" charset="0"/>
              </a:rPr>
              <a:t>mplementation of the </a:t>
            </a:r>
            <a:r>
              <a:rPr lang="en-US" sz="1800" b="1" dirty="0" smtClean="0">
                <a:latin typeface="Helvetica" panose="020B0604020202020204" pitchFamily="34" charset="0"/>
                <a:cs typeface="Helvetica" panose="020B0604020202020204" pitchFamily="34" charset="0"/>
              </a:rPr>
              <a:t>proven FLS model of care </a:t>
            </a:r>
            <a:r>
              <a:rPr lang="en-US" sz="1800" dirty="0" smtClean="0">
                <a:latin typeface="Helvetica" panose="020B0604020202020204" pitchFamily="34" charset="0"/>
                <a:cs typeface="Helvetica" panose="020B0604020202020204" pitchFamily="34" charset="0"/>
              </a:rPr>
              <a:t>with </a:t>
            </a:r>
          </a:p>
          <a:p>
            <a:r>
              <a:rPr lang="en-US" sz="1800" dirty="0" smtClean="0">
                <a:latin typeface="Helvetica" panose="020B0604020202020204" pitchFamily="34" charset="0"/>
                <a:cs typeface="Helvetica" panose="020B0604020202020204" pitchFamily="34" charset="0"/>
              </a:rPr>
              <a:t>a </a:t>
            </a:r>
            <a:r>
              <a:rPr lang="en-US" sz="1800" b="1" dirty="0" smtClean="0">
                <a:latin typeface="Helvetica" panose="020B0604020202020204" pitchFamily="34" charset="0"/>
                <a:cs typeface="Helvetica" panose="020B0604020202020204" pitchFamily="34" charset="0"/>
              </a:rPr>
              <a:t>“</a:t>
            </a:r>
            <a:r>
              <a:rPr lang="en-US" sz="1800" b="1" dirty="0">
                <a:latin typeface="Helvetica" panose="020B0604020202020204" pitchFamily="34" charset="0"/>
                <a:cs typeface="Helvetica" panose="020B0604020202020204" pitchFamily="34" charset="0"/>
              </a:rPr>
              <a:t>turnkey” FLS solution </a:t>
            </a:r>
            <a:r>
              <a:rPr lang="en-US" sz="1800" dirty="0" smtClean="0">
                <a:latin typeface="Helvetica" panose="020B0604020202020204" pitchFamily="34" charset="0"/>
                <a:cs typeface="Helvetica" panose="020B0604020202020204" pitchFamily="34" charset="0"/>
              </a:rPr>
              <a:t>(using CECity’s </a:t>
            </a:r>
            <a:r>
              <a:rPr lang="en-US" sz="1800" dirty="0">
                <a:latin typeface="Helvetica" panose="020B0604020202020204" pitchFamily="34" charset="0"/>
                <a:cs typeface="Helvetica" panose="020B0604020202020204" pitchFamily="34" charset="0"/>
              </a:rPr>
              <a:t>cloud-based </a:t>
            </a:r>
            <a:r>
              <a:rPr lang="en-US" sz="1800" i="1" dirty="0">
                <a:latin typeface="Helvetica" panose="020B0604020202020204" pitchFamily="34" charset="0"/>
                <a:cs typeface="Helvetica" panose="020B0604020202020204" pitchFamily="34" charset="0"/>
              </a:rPr>
              <a:t>MedConcert</a:t>
            </a:r>
            <a:r>
              <a:rPr lang="en-US" sz="1800" i="1" baseline="30000" dirty="0">
                <a:latin typeface="Helvetica" panose="020B0604020202020204" pitchFamily="34" charset="0"/>
                <a:cs typeface="Helvetica" panose="020B0604020202020204" pitchFamily="34" charset="0"/>
              </a:rPr>
              <a:t>®</a:t>
            </a:r>
            <a:r>
              <a:rPr lang="en-US" sz="1800" i="1" dirty="0">
                <a:latin typeface="Helvetica" panose="020B0604020202020204" pitchFamily="34" charset="0"/>
                <a:cs typeface="Helvetica" panose="020B0604020202020204" pitchFamily="34" charset="0"/>
              </a:rPr>
              <a:t> </a:t>
            </a:r>
            <a:r>
              <a:rPr lang="en-US" sz="1800" dirty="0">
                <a:latin typeface="Helvetica" panose="020B0604020202020204" pitchFamily="34" charset="0"/>
                <a:cs typeface="Helvetica" panose="020B0604020202020204" pitchFamily="34" charset="0"/>
              </a:rPr>
              <a:t>platform and care coordination </a:t>
            </a:r>
            <a:r>
              <a:rPr lang="en-US" sz="1800" dirty="0" smtClean="0">
                <a:latin typeface="Helvetica" panose="020B0604020202020204" pitchFamily="34" charset="0"/>
                <a:cs typeface="Helvetica" panose="020B0604020202020204" pitchFamily="34" charset="0"/>
              </a:rPr>
              <a:t>tools, </a:t>
            </a:r>
            <a:r>
              <a:rPr lang="en-US" sz="1800" dirty="0" smtClean="0">
                <a:latin typeface="Helvetica" panose="020B0604020202020204" pitchFamily="34" charset="0"/>
                <a:cs typeface="Helvetica" panose="020B0604020202020204" pitchFamily="34" charset="0"/>
                <a:hlinkClick r:id="rId3"/>
              </a:rPr>
              <a:t>www.medconcert.com</a:t>
            </a:r>
            <a:r>
              <a:rPr lang="en-US" sz="1800" dirty="0" smtClean="0">
                <a:latin typeface="Helvetica" panose="020B0604020202020204" pitchFamily="34" charset="0"/>
                <a:cs typeface="Helvetica" panose="020B0604020202020204" pitchFamily="34" charset="0"/>
              </a:rPr>
              <a:t>)</a:t>
            </a:r>
          </a:p>
          <a:p>
            <a:pPr lvl="1"/>
            <a:r>
              <a:rPr lang="en-US" sz="1800" dirty="0" smtClean="0">
                <a:latin typeface="Helvetica" panose="020B0604020202020204" pitchFamily="34" charset="0"/>
                <a:cs typeface="Helvetica" panose="020B0604020202020204" pitchFamily="34" charset="0"/>
              </a:rPr>
              <a:t>create a means for sites to </a:t>
            </a:r>
            <a:r>
              <a:rPr lang="en-US" sz="1800" b="1" u="sng" dirty="0" smtClean="0">
                <a:latin typeface="Helvetica" panose="020B0604020202020204" pitchFamily="34" charset="0"/>
                <a:cs typeface="Helvetica" panose="020B0604020202020204" pitchFamily="34" charset="0"/>
              </a:rPr>
              <a:t>automate</a:t>
            </a:r>
            <a:r>
              <a:rPr lang="en-US" sz="1800" b="1" dirty="0" smtClean="0">
                <a:latin typeface="Helvetica" panose="020B0604020202020204" pitchFamily="34" charset="0"/>
                <a:cs typeface="Helvetica" panose="020B0604020202020204" pitchFamily="34" charset="0"/>
              </a:rPr>
              <a:t>, </a:t>
            </a:r>
            <a:r>
              <a:rPr lang="en-US" sz="1800" b="1" u="sng" dirty="0" smtClean="0">
                <a:latin typeface="Helvetica" panose="020B0604020202020204" pitchFamily="34" charset="0"/>
                <a:cs typeface="Helvetica" panose="020B0604020202020204" pitchFamily="34" charset="0"/>
              </a:rPr>
              <a:t>benchmark</a:t>
            </a:r>
            <a:r>
              <a:rPr lang="en-US" sz="1800" b="1" dirty="0" smtClean="0">
                <a:latin typeface="Helvetica" panose="020B0604020202020204" pitchFamily="34" charset="0"/>
                <a:cs typeface="Helvetica" panose="020B0604020202020204" pitchFamily="34" charset="0"/>
              </a:rPr>
              <a:t> </a:t>
            </a:r>
            <a:r>
              <a:rPr lang="en-US" sz="1800" dirty="0" smtClean="0">
                <a:latin typeface="Helvetica" panose="020B0604020202020204" pitchFamily="34" charset="0"/>
                <a:cs typeface="Helvetica" panose="020B0604020202020204" pitchFamily="34" charset="0"/>
              </a:rPr>
              <a:t>and </a:t>
            </a:r>
            <a:r>
              <a:rPr lang="en-US" sz="1800" b="1" u="sng" dirty="0" smtClean="0">
                <a:latin typeface="Helvetica" panose="020B0604020202020204" pitchFamily="34" charset="0"/>
                <a:cs typeface="Helvetica" panose="020B0604020202020204" pitchFamily="34" charset="0"/>
              </a:rPr>
              <a:t>improve their performance</a:t>
            </a:r>
            <a:r>
              <a:rPr lang="en-US" sz="1800" b="1" dirty="0" smtClean="0">
                <a:latin typeface="Helvetica" panose="020B0604020202020204" pitchFamily="34" charset="0"/>
                <a:cs typeface="Helvetica" panose="020B0604020202020204" pitchFamily="34" charset="0"/>
              </a:rPr>
              <a:t> </a:t>
            </a:r>
            <a:r>
              <a:rPr lang="en-US" sz="1800" dirty="0" smtClean="0">
                <a:latin typeface="Helvetica" panose="020B0604020202020204" pitchFamily="34" charset="0"/>
                <a:cs typeface="Helvetica" panose="020B0604020202020204" pitchFamily="34" charset="0"/>
              </a:rPr>
              <a:t>around selected osteoporosis/post-fracture quality measures and patient care</a:t>
            </a:r>
          </a:p>
          <a:p>
            <a:pPr marL="0" indent="0" eaLnBrk="0" hangingPunct="0">
              <a:spcBef>
                <a:spcPct val="20000"/>
              </a:spcBef>
              <a:buClrTx/>
              <a:buSzPct val="75000"/>
              <a:buNone/>
              <a:defRPr/>
            </a:pPr>
            <a:endParaRPr lang="en-US" sz="1800" dirty="0" smtClean="0">
              <a:solidFill>
                <a:schemeClr val="tx1"/>
              </a:solidFill>
              <a:latin typeface="Helvetica" pitchFamily="34" charset="0"/>
              <a:cs typeface="Helvetica" pitchFamily="34" charset="0"/>
            </a:endParaRPr>
          </a:p>
          <a:p>
            <a:pPr marL="0" indent="0" eaLnBrk="0" hangingPunct="0">
              <a:spcBef>
                <a:spcPct val="20000"/>
              </a:spcBef>
              <a:buClrTx/>
              <a:buSzPct val="75000"/>
              <a:buNone/>
              <a:defRPr/>
            </a:pPr>
            <a:r>
              <a:rPr lang="en-US" sz="1800" dirty="0" smtClean="0">
                <a:solidFill>
                  <a:schemeClr val="tx1"/>
                </a:solidFill>
                <a:latin typeface="Helvetica" pitchFamily="34" charset="0"/>
                <a:cs typeface="Helvetica" pitchFamily="34" charset="0"/>
              </a:rPr>
              <a:t>The </a:t>
            </a:r>
            <a:r>
              <a:rPr lang="en-US" sz="1800" dirty="0">
                <a:solidFill>
                  <a:schemeClr val="tx1"/>
                </a:solidFill>
                <a:latin typeface="Helvetica" pitchFamily="34" charset="0"/>
                <a:cs typeface="Helvetica" pitchFamily="34" charset="0"/>
              </a:rPr>
              <a:t>three selected demonstration sites:</a:t>
            </a:r>
          </a:p>
          <a:p>
            <a:pPr eaLnBrk="0" hangingPunct="0">
              <a:spcBef>
                <a:spcPct val="20000"/>
              </a:spcBef>
              <a:buClrTx/>
              <a:buSzPct val="75000"/>
              <a:defRPr/>
            </a:pPr>
            <a:r>
              <a:rPr lang="en-US" sz="1800" b="1" dirty="0">
                <a:solidFill>
                  <a:schemeClr val="tx1"/>
                </a:solidFill>
                <a:latin typeface="Helvetica" pitchFamily="34" charset="0"/>
                <a:cs typeface="Helvetica" pitchFamily="34" charset="0"/>
              </a:rPr>
              <a:t>Alegent Creighton Health</a:t>
            </a:r>
            <a:r>
              <a:rPr lang="en-US" sz="1800" dirty="0">
                <a:solidFill>
                  <a:schemeClr val="tx1"/>
                </a:solidFill>
                <a:latin typeface="Helvetica" pitchFamily="34" charset="0"/>
                <a:cs typeface="Helvetica" pitchFamily="34" charset="0"/>
              </a:rPr>
              <a:t>, Omaha, NE </a:t>
            </a:r>
            <a:r>
              <a:rPr lang="en-US" sz="1800" i="1" dirty="0">
                <a:solidFill>
                  <a:schemeClr val="tx1"/>
                </a:solidFill>
                <a:latin typeface="Helvetica" pitchFamily="34" charset="0"/>
                <a:cs typeface="Helvetica" pitchFamily="34" charset="0"/>
              </a:rPr>
              <a:t>[site lead: Robert Recker, MD]</a:t>
            </a:r>
          </a:p>
          <a:p>
            <a:pPr eaLnBrk="0" hangingPunct="0">
              <a:spcBef>
                <a:spcPct val="20000"/>
              </a:spcBef>
              <a:buClrTx/>
              <a:buSzPct val="75000"/>
              <a:defRPr/>
            </a:pPr>
            <a:r>
              <a:rPr lang="en-US" sz="1800" b="1" dirty="0">
                <a:solidFill>
                  <a:schemeClr val="tx1"/>
                </a:solidFill>
                <a:latin typeface="Helvetica" pitchFamily="34" charset="0"/>
                <a:cs typeface="Helvetica" pitchFamily="34" charset="0"/>
              </a:rPr>
              <a:t>Medstar Georgetown University Hospital</a:t>
            </a:r>
            <a:r>
              <a:rPr lang="en-US" sz="1800" dirty="0">
                <a:solidFill>
                  <a:schemeClr val="tx1"/>
                </a:solidFill>
                <a:latin typeface="Helvetica" pitchFamily="34" charset="0"/>
                <a:cs typeface="Helvetica" pitchFamily="34" charset="0"/>
              </a:rPr>
              <a:t>, Washington, DC </a:t>
            </a:r>
            <a:r>
              <a:rPr lang="en-US" sz="1800" i="1" dirty="0">
                <a:solidFill>
                  <a:schemeClr val="tx1"/>
                </a:solidFill>
                <a:latin typeface="Helvetica" pitchFamily="34" charset="0"/>
                <a:cs typeface="Helvetica" pitchFamily="34" charset="0"/>
              </a:rPr>
              <a:t>[site lead: Andrea Singer, MD]</a:t>
            </a:r>
          </a:p>
          <a:p>
            <a:pPr eaLnBrk="0" hangingPunct="0">
              <a:spcBef>
                <a:spcPct val="20000"/>
              </a:spcBef>
              <a:buClrTx/>
              <a:buSzPct val="75000"/>
              <a:defRPr/>
            </a:pPr>
            <a:r>
              <a:rPr lang="en-US" sz="1800" b="1" dirty="0">
                <a:solidFill>
                  <a:schemeClr val="tx1"/>
                </a:solidFill>
                <a:latin typeface="Helvetica" pitchFamily="34" charset="0"/>
                <a:cs typeface="Helvetica" pitchFamily="34" charset="0"/>
              </a:rPr>
              <a:t>UPMC</a:t>
            </a:r>
            <a:r>
              <a:rPr lang="en-US" sz="1800" dirty="0">
                <a:solidFill>
                  <a:schemeClr val="tx1"/>
                </a:solidFill>
                <a:latin typeface="Helvetica" pitchFamily="34" charset="0"/>
                <a:cs typeface="Helvetica" pitchFamily="34" charset="0"/>
              </a:rPr>
              <a:t>, Pittsburgh, PA </a:t>
            </a:r>
            <a:r>
              <a:rPr lang="en-US" sz="1800" i="1" dirty="0">
                <a:solidFill>
                  <a:schemeClr val="tx1"/>
                </a:solidFill>
                <a:latin typeface="Helvetica" pitchFamily="34" charset="0"/>
                <a:cs typeface="Helvetica" pitchFamily="34" charset="0"/>
              </a:rPr>
              <a:t>[site lead: Susan Greenspan, MD]</a:t>
            </a:r>
          </a:p>
          <a:p>
            <a:pPr marL="0" indent="0">
              <a:buNone/>
            </a:pPr>
            <a:endParaRPr lang="en-US" sz="1800" dirty="0" smtClean="0">
              <a:latin typeface="Helvetica" panose="020B0604020202020204" pitchFamily="34" charset="0"/>
              <a:cs typeface="Helvetica" panose="020B0604020202020204" pitchFamily="34" charset="0"/>
            </a:endParaRPr>
          </a:p>
          <a:p>
            <a:pPr marL="0" lvl="1" indent="0">
              <a:spcBef>
                <a:spcPts val="600"/>
              </a:spcBef>
              <a:buSzPct val="166666"/>
              <a:buNone/>
            </a:pPr>
            <a:endParaRPr lang="en-US" sz="1800" dirty="0">
              <a:latin typeface="Helvetica" pitchFamily="34" charset="0"/>
              <a:cs typeface="Helvetica" pitchFamily="34" charset="0"/>
            </a:endParaRPr>
          </a:p>
          <a:p>
            <a:endParaRPr lang="en-US" sz="1800" dirty="0">
              <a:latin typeface="Helvetica" pitchFamily="34" charset="0"/>
              <a:cs typeface="Helvetica" pitchFamily="34" charset="0"/>
            </a:endParaRPr>
          </a:p>
        </p:txBody>
      </p:sp>
      <p:sp>
        <p:nvSpPr>
          <p:cNvPr id="5" name="Shape 32"/>
          <p:cNvSpPr/>
          <p:nvPr/>
        </p:nvSpPr>
        <p:spPr>
          <a:xfrm>
            <a:off x="2882070" y="341032"/>
            <a:ext cx="1156112" cy="317714"/>
          </a:xfrm>
          <a:prstGeom prst="rect">
            <a:avLst/>
          </a:prstGeom>
          <a:blipFill>
            <a:blip r:embed="rId4"/>
            <a:stretch>
              <a:fillRect/>
            </a:stretch>
          </a:blipFill>
        </p:spPr>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7457" y="227561"/>
            <a:ext cx="1537853" cy="544657"/>
          </a:xfrm>
          <a:prstGeom prst="rect">
            <a:avLst/>
          </a:prstGeom>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9085" y="38243"/>
            <a:ext cx="765823" cy="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010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idx="4294967295"/>
          </p:nvPr>
        </p:nvSpPr>
        <p:spPr>
          <a:xfrm>
            <a:off x="162655" y="682658"/>
            <a:ext cx="8818685" cy="749117"/>
          </a:xfrm>
        </p:spPr>
        <p:txBody>
          <a:bodyPr/>
          <a:lstStyle/>
          <a:p>
            <a:pPr algn="ctr" eaLnBrk="1" hangingPunct="1"/>
            <a:r>
              <a:rPr lang="en-US" sz="3200" i="1" dirty="0" smtClean="0">
                <a:solidFill>
                  <a:srgbClr val="FF6911"/>
                </a:solidFill>
                <a:latin typeface="Arial" charset="0"/>
                <a:cs typeface="Arial" charset="0"/>
              </a:rPr>
              <a:t>FLS Demonstration Project (2)</a:t>
            </a:r>
            <a:endParaRPr lang="en-US" sz="3200" b="1" i="1" dirty="0">
              <a:solidFill>
                <a:srgbClr val="FF6911"/>
              </a:solidFill>
              <a:latin typeface="Arial" charset="0"/>
              <a:cs typeface="Arial" charset="0"/>
            </a:endParaRPr>
          </a:p>
        </p:txBody>
      </p:sp>
      <p:sp>
        <p:nvSpPr>
          <p:cNvPr id="56323" name="Rectangle 3"/>
          <p:cNvSpPr>
            <a:spLocks noGrp="1" noChangeArrowheads="1"/>
          </p:cNvSpPr>
          <p:nvPr>
            <p:ph type="body" idx="4294967295"/>
          </p:nvPr>
        </p:nvSpPr>
        <p:spPr>
          <a:xfrm>
            <a:off x="162655" y="1431775"/>
            <a:ext cx="8818685" cy="5010589"/>
          </a:xfrm>
        </p:spPr>
        <p:txBody>
          <a:bodyPr/>
          <a:lstStyle/>
          <a:p>
            <a:pPr marL="0" indent="0">
              <a:buNone/>
            </a:pPr>
            <a:r>
              <a:rPr lang="en-US" sz="1800" dirty="0" smtClean="0">
                <a:latin typeface="Helvetica" panose="020B0604020202020204" pitchFamily="34" charset="0"/>
                <a:cs typeface="Helvetica" panose="020B0604020202020204" pitchFamily="34" charset="0"/>
              </a:rPr>
              <a:t>The </a:t>
            </a:r>
            <a:r>
              <a:rPr lang="en-US" sz="1800" dirty="0">
                <a:latin typeface="Helvetica" panose="020B0604020202020204" pitchFamily="34" charset="0"/>
                <a:cs typeface="Helvetica" panose="020B0604020202020204" pitchFamily="34" charset="0"/>
              </a:rPr>
              <a:t>FLS a</a:t>
            </a:r>
            <a:r>
              <a:rPr lang="en-US" sz="1800" dirty="0" smtClean="0">
                <a:latin typeface="Helvetica" panose="020B0604020202020204" pitchFamily="34" charset="0"/>
                <a:cs typeface="Helvetica" panose="020B0604020202020204" pitchFamily="34" charset="0"/>
              </a:rPr>
              <a:t>pplication </a:t>
            </a:r>
            <a:r>
              <a:rPr lang="en-US" sz="1800" dirty="0">
                <a:latin typeface="Helvetica" panose="020B0604020202020204" pitchFamily="34" charset="0"/>
                <a:cs typeface="Helvetica" panose="020B0604020202020204" pitchFamily="34" charset="0"/>
              </a:rPr>
              <a:t>on </a:t>
            </a:r>
            <a:r>
              <a:rPr lang="en-US" sz="1800" dirty="0" smtClean="0">
                <a:latin typeface="Helvetica" panose="020B0604020202020204" pitchFamily="34" charset="0"/>
                <a:cs typeface="Helvetica" panose="020B0604020202020204" pitchFamily="34" charset="0"/>
              </a:rPr>
              <a:t>CECity’s MedConcert platform has enabled demonstration sites</a:t>
            </a:r>
            <a:r>
              <a:rPr lang="en-US" sz="1800" dirty="0">
                <a:latin typeface="Helvetica" panose="020B0604020202020204" pitchFamily="34" charset="0"/>
                <a:cs typeface="Helvetica" panose="020B0604020202020204" pitchFamily="34" charset="0"/>
              </a:rPr>
              <a:t>, </a:t>
            </a:r>
            <a:r>
              <a:rPr lang="en-US" sz="1800" dirty="0" smtClean="0">
                <a:latin typeface="Helvetica" panose="020B0604020202020204" pitchFamily="34" charset="0"/>
                <a:cs typeface="Helvetica" panose="020B0604020202020204" pitchFamily="34" charset="0"/>
              </a:rPr>
              <a:t>site leaders, FLS coordinators and other members of the care team to:</a:t>
            </a:r>
            <a:endParaRPr lang="en-US" sz="1800" dirty="0">
              <a:latin typeface="Helvetica" panose="020B0604020202020204" pitchFamily="34" charset="0"/>
              <a:cs typeface="Helvetica" panose="020B0604020202020204" pitchFamily="34" charset="0"/>
            </a:endParaRPr>
          </a:p>
          <a:p>
            <a:pPr eaLnBrk="0" hangingPunct="0">
              <a:spcBef>
                <a:spcPct val="20000"/>
              </a:spcBef>
              <a:buClrTx/>
              <a:buSzPct val="75000"/>
              <a:buFont typeface="Arial" pitchFamily="34" charset="0"/>
              <a:buChar char="•"/>
              <a:defRPr/>
            </a:pPr>
            <a:r>
              <a:rPr lang="en-US" sz="1800" b="1" dirty="0" smtClean="0">
                <a:latin typeface="Helvetica" panose="020B0604020202020204" pitchFamily="34" charset="0"/>
                <a:cs typeface="Helvetica" panose="020B0604020202020204" pitchFamily="34" charset="0"/>
              </a:rPr>
              <a:t>automate data collection </a:t>
            </a:r>
            <a:r>
              <a:rPr lang="en-US" sz="1800" dirty="0">
                <a:latin typeface="Helvetica" panose="020B0604020202020204" pitchFamily="34" charset="0"/>
                <a:cs typeface="Helvetica" panose="020B0604020202020204" pitchFamily="34" charset="0"/>
              </a:rPr>
              <a:t>more efficiently into a </a:t>
            </a:r>
            <a:r>
              <a:rPr lang="en-US" sz="1800" b="1" u="sng" dirty="0">
                <a:latin typeface="Helvetica" panose="020B0604020202020204" pitchFamily="34" charset="0"/>
                <a:cs typeface="Helvetica" panose="020B0604020202020204" pitchFamily="34" charset="0"/>
              </a:rPr>
              <a:t>centralized </a:t>
            </a:r>
            <a:r>
              <a:rPr lang="en-US" sz="1800" b="1" u="sng" dirty="0" smtClean="0">
                <a:latin typeface="Helvetica" panose="020B0604020202020204" pitchFamily="34" charset="0"/>
                <a:cs typeface="Helvetica" panose="020B0604020202020204" pitchFamily="34" charset="0"/>
              </a:rPr>
              <a:t>registry </a:t>
            </a:r>
            <a:endParaRPr lang="en-US" sz="1800" b="1" u="sng" dirty="0">
              <a:latin typeface="Helvetica" panose="020B0604020202020204" pitchFamily="34" charset="0"/>
              <a:cs typeface="Helvetica" panose="020B0604020202020204" pitchFamily="34" charset="0"/>
            </a:endParaRPr>
          </a:p>
          <a:p>
            <a:pPr eaLnBrk="0" hangingPunct="0">
              <a:spcBef>
                <a:spcPct val="20000"/>
              </a:spcBef>
              <a:buClrTx/>
              <a:buSzPct val="75000"/>
              <a:buFont typeface="Arial" pitchFamily="34" charset="0"/>
              <a:buChar char="•"/>
              <a:defRPr/>
            </a:pPr>
            <a:r>
              <a:rPr lang="en-US" sz="1800" b="1" u="sng" dirty="0">
                <a:latin typeface="Helvetica" panose="020B0604020202020204" pitchFamily="34" charset="0"/>
                <a:cs typeface="Helvetica" panose="020B0604020202020204" pitchFamily="34" charset="0"/>
              </a:rPr>
              <a:t>t</a:t>
            </a:r>
            <a:r>
              <a:rPr lang="en-US" sz="1800" b="1" u="sng" dirty="0" smtClean="0">
                <a:latin typeface="Helvetica" panose="020B0604020202020204" pitchFamily="34" charset="0"/>
                <a:cs typeface="Helvetica" panose="020B0604020202020204" pitchFamily="34" charset="0"/>
              </a:rPr>
              <a:t>rack in real time data </a:t>
            </a:r>
            <a:r>
              <a:rPr lang="en-US" sz="1800" b="1" u="sng" dirty="0">
                <a:latin typeface="Helvetica" panose="020B0604020202020204" pitchFamily="34" charset="0"/>
                <a:cs typeface="Helvetica" panose="020B0604020202020204" pitchFamily="34" charset="0"/>
              </a:rPr>
              <a:t>and </a:t>
            </a:r>
            <a:r>
              <a:rPr lang="en-US" sz="1800" b="1" u="sng" dirty="0" smtClean="0">
                <a:latin typeface="Helvetica" panose="020B0604020202020204" pitchFamily="34" charset="0"/>
                <a:cs typeface="Helvetica" panose="020B0604020202020204" pitchFamily="34" charset="0"/>
              </a:rPr>
              <a:t>benchmark performance</a:t>
            </a:r>
            <a:r>
              <a:rPr lang="en-US" sz="1800" b="1" dirty="0" smtClean="0">
                <a:latin typeface="Helvetica" panose="020B0604020202020204" pitchFamily="34" charset="0"/>
                <a:cs typeface="Helvetica" panose="020B0604020202020204" pitchFamily="34" charset="0"/>
              </a:rPr>
              <a:t> </a:t>
            </a:r>
            <a:r>
              <a:rPr lang="en-US" sz="1800" dirty="0">
                <a:latin typeface="Helvetica" panose="020B0604020202020204" pitchFamily="34" charset="0"/>
                <a:cs typeface="Helvetica" panose="020B0604020202020204" pitchFamily="34" charset="0"/>
              </a:rPr>
              <a:t>against a </a:t>
            </a:r>
            <a:r>
              <a:rPr lang="en-US" sz="1800" dirty="0" smtClean="0">
                <a:latin typeface="Helvetica" panose="020B0604020202020204" pitchFamily="34" charset="0"/>
                <a:cs typeface="Helvetica" panose="020B0604020202020204" pitchFamily="34" charset="0"/>
              </a:rPr>
              <a:t>set </a:t>
            </a:r>
            <a:r>
              <a:rPr lang="en-US" sz="1800" dirty="0">
                <a:latin typeface="Helvetica" panose="020B0604020202020204" pitchFamily="34" charset="0"/>
                <a:cs typeface="Helvetica" panose="020B0604020202020204" pitchFamily="34" charset="0"/>
              </a:rPr>
              <a:t>of </a:t>
            </a:r>
            <a:r>
              <a:rPr lang="en-US" sz="1800" dirty="0" smtClean="0">
                <a:latin typeface="Helvetica" panose="020B0604020202020204" pitchFamily="34" charset="0"/>
                <a:cs typeface="Helvetica" panose="020B0604020202020204" pitchFamily="34" charset="0"/>
              </a:rPr>
              <a:t>osteoporosis/post-fracture diagnosis, screening </a:t>
            </a:r>
            <a:r>
              <a:rPr lang="en-US" sz="1800" dirty="0">
                <a:latin typeface="Helvetica" panose="020B0604020202020204" pitchFamily="34" charset="0"/>
                <a:cs typeface="Helvetica" panose="020B0604020202020204" pitchFamily="34" charset="0"/>
              </a:rPr>
              <a:t>and </a:t>
            </a:r>
            <a:r>
              <a:rPr lang="en-US" sz="1800" dirty="0" smtClean="0">
                <a:latin typeface="Helvetica" panose="020B0604020202020204" pitchFamily="34" charset="0"/>
                <a:cs typeface="Helvetica" panose="020B0604020202020204" pitchFamily="34" charset="0"/>
              </a:rPr>
              <a:t>treatment quality measures </a:t>
            </a:r>
            <a:endParaRPr lang="en-US" sz="1800" dirty="0">
              <a:latin typeface="Helvetica" panose="020B0604020202020204" pitchFamily="34" charset="0"/>
              <a:cs typeface="Helvetica" panose="020B0604020202020204" pitchFamily="34" charset="0"/>
            </a:endParaRPr>
          </a:p>
          <a:p>
            <a:pPr eaLnBrk="0" hangingPunct="0">
              <a:spcBef>
                <a:spcPct val="20000"/>
              </a:spcBef>
              <a:buClrTx/>
              <a:buSzPct val="75000"/>
              <a:buFont typeface="Arial" pitchFamily="34" charset="0"/>
              <a:buChar char="•"/>
              <a:defRPr/>
            </a:pPr>
            <a:r>
              <a:rPr lang="en-US" sz="1800" dirty="0" smtClean="0">
                <a:latin typeface="Helvetica" panose="020B0604020202020204" pitchFamily="34" charset="0"/>
                <a:cs typeface="Helvetica" panose="020B0604020202020204" pitchFamily="34" charset="0"/>
              </a:rPr>
              <a:t>enable </a:t>
            </a:r>
            <a:r>
              <a:rPr lang="en-US" sz="1800" dirty="0">
                <a:latin typeface="Helvetica" panose="020B0604020202020204" pitchFamily="34" charset="0"/>
                <a:cs typeface="Helvetica" panose="020B0604020202020204" pitchFamily="34" charset="0"/>
              </a:rPr>
              <a:t>and </a:t>
            </a:r>
            <a:r>
              <a:rPr lang="en-US" sz="1800" dirty="0" smtClean="0">
                <a:latin typeface="Helvetica" panose="020B0604020202020204" pitchFamily="34" charset="0"/>
                <a:cs typeface="Helvetica" panose="020B0604020202020204" pitchFamily="34" charset="0"/>
              </a:rPr>
              <a:t>improve </a:t>
            </a:r>
            <a:r>
              <a:rPr lang="en-US" sz="1800" b="1" u="sng" dirty="0" smtClean="0">
                <a:latin typeface="Helvetica" panose="020B0604020202020204" pitchFamily="34" charset="0"/>
                <a:cs typeface="Helvetica" panose="020B0604020202020204" pitchFamily="34" charset="0"/>
              </a:rPr>
              <a:t>care coordination </a:t>
            </a:r>
            <a:r>
              <a:rPr lang="en-US" sz="1800" b="1" u="sng" dirty="0">
                <a:latin typeface="Helvetica" panose="020B0604020202020204" pitchFamily="34" charset="0"/>
                <a:cs typeface="Helvetica" panose="020B0604020202020204" pitchFamily="34" charset="0"/>
              </a:rPr>
              <a:t>and </a:t>
            </a:r>
            <a:r>
              <a:rPr lang="en-US" sz="1800" b="1" u="sng" dirty="0" smtClean="0">
                <a:latin typeface="Helvetica" panose="020B0604020202020204" pitchFamily="34" charset="0"/>
                <a:cs typeface="Helvetica" panose="020B0604020202020204" pitchFamily="34" charset="0"/>
              </a:rPr>
              <a:t>care transitions</a:t>
            </a:r>
            <a:r>
              <a:rPr lang="en-US" sz="1800" b="1" dirty="0" smtClean="0">
                <a:latin typeface="Helvetica" panose="020B0604020202020204" pitchFamily="34" charset="0"/>
                <a:cs typeface="Helvetica" panose="020B0604020202020204" pitchFamily="34" charset="0"/>
              </a:rPr>
              <a:t> across walls/institutions to the ambulatory setting </a:t>
            </a:r>
            <a:endParaRPr lang="en-US" sz="1800" dirty="0">
              <a:latin typeface="Helvetica" panose="020B0604020202020204" pitchFamily="34" charset="0"/>
              <a:cs typeface="Helvetica" panose="020B0604020202020204" pitchFamily="34" charset="0"/>
            </a:endParaRPr>
          </a:p>
          <a:p>
            <a:pPr eaLnBrk="0" hangingPunct="0">
              <a:spcBef>
                <a:spcPct val="20000"/>
              </a:spcBef>
              <a:buClrTx/>
              <a:buSzPct val="75000"/>
              <a:buFont typeface="Arial" pitchFamily="34" charset="0"/>
              <a:buChar char="•"/>
              <a:defRPr/>
            </a:pPr>
            <a:r>
              <a:rPr lang="en-US" sz="1800" dirty="0">
                <a:latin typeface="Helvetica" panose="020B0604020202020204" pitchFamily="34" charset="0"/>
                <a:cs typeface="Helvetica" panose="020B0604020202020204" pitchFamily="34" charset="0"/>
              </a:rPr>
              <a:t>Provide </a:t>
            </a:r>
            <a:r>
              <a:rPr lang="en-US" sz="1800" b="1" u="sng" dirty="0" smtClean="0">
                <a:latin typeface="Helvetica" panose="020B0604020202020204" pitchFamily="34" charset="0"/>
                <a:cs typeface="Helvetica" panose="020B0604020202020204" pitchFamily="34" charset="0"/>
              </a:rPr>
              <a:t>clinical decision support </a:t>
            </a:r>
            <a:r>
              <a:rPr lang="en-US" sz="1800" b="1" u="sng" dirty="0">
                <a:latin typeface="Helvetica" panose="020B0604020202020204" pitchFamily="34" charset="0"/>
                <a:cs typeface="Helvetica" panose="020B0604020202020204" pitchFamily="34" charset="0"/>
              </a:rPr>
              <a:t>and </a:t>
            </a:r>
            <a:r>
              <a:rPr lang="en-US" sz="1800" b="1" u="sng" dirty="0" smtClean="0">
                <a:latin typeface="Helvetica" panose="020B0604020202020204" pitchFamily="34" charset="0"/>
                <a:cs typeface="Helvetica" panose="020B0604020202020204" pitchFamily="34" charset="0"/>
              </a:rPr>
              <a:t>improvement tools</a:t>
            </a:r>
            <a:r>
              <a:rPr lang="en-US" sz="1800" b="1" dirty="0" smtClean="0">
                <a:latin typeface="Helvetica" panose="020B0604020202020204" pitchFamily="34" charset="0"/>
                <a:cs typeface="Helvetica" panose="020B0604020202020204" pitchFamily="34" charset="0"/>
              </a:rPr>
              <a:t> </a:t>
            </a:r>
            <a:r>
              <a:rPr lang="en-US" sz="1800" dirty="0">
                <a:latin typeface="Helvetica" panose="020B0604020202020204" pitchFamily="34" charset="0"/>
                <a:cs typeface="Helvetica" panose="020B0604020202020204" pitchFamily="34" charset="0"/>
              </a:rPr>
              <a:t>that will prompt FLS coordinators and </a:t>
            </a:r>
            <a:r>
              <a:rPr lang="en-US" sz="1800" dirty="0" smtClean="0">
                <a:latin typeface="Helvetica" panose="020B0604020202020204" pitchFamily="34" charset="0"/>
                <a:cs typeface="Helvetica" panose="020B0604020202020204" pitchFamily="34" charset="0"/>
              </a:rPr>
              <a:t>other </a:t>
            </a:r>
            <a:r>
              <a:rPr lang="en-US" sz="1800" dirty="0">
                <a:latin typeface="Helvetica" panose="020B0604020202020204" pitchFamily="34" charset="0"/>
                <a:cs typeface="Helvetica" panose="020B0604020202020204" pitchFamily="34" charset="0"/>
              </a:rPr>
              <a:t>members of the </a:t>
            </a:r>
            <a:r>
              <a:rPr lang="en-US" sz="1800" dirty="0" smtClean="0">
                <a:latin typeface="Helvetica" panose="020B0604020202020204" pitchFamily="34" charset="0"/>
                <a:cs typeface="Helvetica" panose="020B0604020202020204" pitchFamily="34" charset="0"/>
              </a:rPr>
              <a:t>care </a:t>
            </a:r>
            <a:r>
              <a:rPr lang="en-US" sz="1800" dirty="0">
                <a:latin typeface="Helvetica" panose="020B0604020202020204" pitchFamily="34" charset="0"/>
                <a:cs typeface="Helvetica" panose="020B0604020202020204" pitchFamily="34" charset="0"/>
              </a:rPr>
              <a:t>team regarding the next step in the care </a:t>
            </a:r>
            <a:r>
              <a:rPr lang="en-US" sz="1800" dirty="0" smtClean="0">
                <a:latin typeface="Helvetica" panose="020B0604020202020204" pitchFamily="34" charset="0"/>
                <a:cs typeface="Helvetica" panose="020B0604020202020204" pitchFamily="34" charset="0"/>
              </a:rPr>
              <a:t>for </a:t>
            </a:r>
            <a:r>
              <a:rPr lang="en-US" sz="1800" dirty="0">
                <a:latin typeface="Helvetica" panose="020B0604020202020204" pitchFamily="34" charset="0"/>
                <a:cs typeface="Helvetica" panose="020B0604020202020204" pitchFamily="34" charset="0"/>
              </a:rPr>
              <a:t>each patient based upon the proven FLS </a:t>
            </a:r>
            <a:r>
              <a:rPr lang="en-US" sz="1800" dirty="0" smtClean="0">
                <a:latin typeface="Helvetica" panose="020B0604020202020204" pitchFamily="34" charset="0"/>
                <a:cs typeface="Helvetica" panose="020B0604020202020204" pitchFamily="34" charset="0"/>
              </a:rPr>
              <a:t>model </a:t>
            </a:r>
            <a:endParaRPr lang="en-US" sz="1800" dirty="0">
              <a:latin typeface="Helvetica" panose="020B0604020202020204" pitchFamily="34" charset="0"/>
              <a:cs typeface="Helvetica" panose="020B0604020202020204" pitchFamily="34" charset="0"/>
            </a:endParaRPr>
          </a:p>
          <a:p>
            <a:pPr marL="0" indent="0" eaLnBrk="0" hangingPunct="0">
              <a:spcBef>
                <a:spcPct val="20000"/>
              </a:spcBef>
              <a:buClrTx/>
              <a:buSzPct val="75000"/>
              <a:buNone/>
              <a:defRPr/>
            </a:pPr>
            <a:endParaRPr lang="en-US" sz="800" b="1" u="sng" dirty="0" smtClean="0">
              <a:solidFill>
                <a:srgbClr val="FF6911"/>
              </a:solidFill>
              <a:latin typeface="Helvetica" pitchFamily="34" charset="0"/>
              <a:cs typeface="Helvetica" pitchFamily="34" charset="0"/>
            </a:endParaRPr>
          </a:p>
          <a:p>
            <a:pPr marL="0" indent="0" algn="ctr" eaLnBrk="0" hangingPunct="0">
              <a:spcBef>
                <a:spcPct val="20000"/>
              </a:spcBef>
              <a:buClrTx/>
              <a:buSzPct val="75000"/>
              <a:buNone/>
              <a:defRPr/>
            </a:pPr>
            <a:endParaRPr lang="en-US" sz="2000" b="1" u="sng" dirty="0" smtClean="0">
              <a:solidFill>
                <a:srgbClr val="FF6911"/>
              </a:solidFill>
              <a:latin typeface="Helvetica" panose="020B0604020202020204" pitchFamily="34" charset="0"/>
              <a:cs typeface="Helvetica" panose="020B0604020202020204" pitchFamily="34" charset="0"/>
            </a:endParaRPr>
          </a:p>
          <a:p>
            <a:pPr marL="0" indent="0" algn="ctr" eaLnBrk="0" hangingPunct="0">
              <a:spcBef>
                <a:spcPct val="20000"/>
              </a:spcBef>
              <a:buClrTx/>
              <a:buSzPct val="75000"/>
              <a:buNone/>
              <a:defRPr/>
            </a:pPr>
            <a:r>
              <a:rPr lang="en-US" sz="2000" b="1" u="sng" dirty="0" smtClean="0">
                <a:solidFill>
                  <a:srgbClr val="FF6911"/>
                </a:solidFill>
                <a:latin typeface="Helvetica" panose="020B0604020202020204" pitchFamily="34" charset="0"/>
                <a:cs typeface="Helvetica" panose="020B0604020202020204" pitchFamily="34" charset="0"/>
              </a:rPr>
              <a:t>This </a:t>
            </a:r>
            <a:r>
              <a:rPr lang="en-US" sz="2000" b="1" u="sng" dirty="0">
                <a:solidFill>
                  <a:srgbClr val="FF6911"/>
                </a:solidFill>
                <a:latin typeface="Helvetica" panose="020B0604020202020204" pitchFamily="34" charset="0"/>
                <a:cs typeface="Helvetica" panose="020B0604020202020204" pitchFamily="34" charset="0"/>
              </a:rPr>
              <a:t>demonstration study </a:t>
            </a:r>
            <a:r>
              <a:rPr lang="en-US" sz="2000" b="1" u="sng" dirty="0" smtClean="0">
                <a:solidFill>
                  <a:srgbClr val="FF6911"/>
                </a:solidFill>
                <a:latin typeface="Helvetica" panose="020B0604020202020204" pitchFamily="34" charset="0"/>
                <a:cs typeface="Helvetica" panose="020B0604020202020204" pitchFamily="34" charset="0"/>
              </a:rPr>
              <a:t>is assessing </a:t>
            </a:r>
            <a:r>
              <a:rPr lang="en-US" sz="2000" b="1" u="sng" dirty="0">
                <a:solidFill>
                  <a:srgbClr val="FF6911"/>
                </a:solidFill>
                <a:latin typeface="Helvetica" panose="020B0604020202020204" pitchFamily="34" charset="0"/>
                <a:cs typeface="Helvetica" panose="020B0604020202020204" pitchFamily="34" charset="0"/>
              </a:rPr>
              <a:t>hospitals’ adoption and implementation of a FLS across their communities and measure improvement in performance around selected quality measures</a:t>
            </a:r>
          </a:p>
          <a:p>
            <a:pPr marL="0" indent="0" eaLnBrk="0" hangingPunct="0">
              <a:spcBef>
                <a:spcPct val="20000"/>
              </a:spcBef>
              <a:buClrTx/>
              <a:buSzPct val="75000"/>
              <a:buNone/>
              <a:defRPr/>
            </a:pPr>
            <a:endParaRPr lang="en-US" sz="2000" dirty="0">
              <a:solidFill>
                <a:schemeClr val="tx1"/>
              </a:solidFill>
              <a:latin typeface="Helvetica" pitchFamily="34" charset="0"/>
              <a:cs typeface="Helvetica" pitchFamily="34" charset="0"/>
            </a:endParaRPr>
          </a:p>
        </p:txBody>
      </p:sp>
      <p:sp>
        <p:nvSpPr>
          <p:cNvPr id="6" name="Shape 32"/>
          <p:cNvSpPr/>
          <p:nvPr/>
        </p:nvSpPr>
        <p:spPr>
          <a:xfrm>
            <a:off x="2882070" y="341032"/>
            <a:ext cx="1156112" cy="317714"/>
          </a:xfrm>
          <a:prstGeom prst="rect">
            <a:avLst/>
          </a:prstGeom>
          <a:blipFill>
            <a:blip r:embed="rId3"/>
            <a:stretch>
              <a:fillRect/>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457" y="227561"/>
            <a:ext cx="1537853" cy="54465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085" y="38243"/>
            <a:ext cx="765823" cy="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198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idx="4294967295"/>
          </p:nvPr>
        </p:nvSpPr>
        <p:spPr>
          <a:xfrm>
            <a:off x="162655" y="682658"/>
            <a:ext cx="8818685" cy="749117"/>
          </a:xfrm>
        </p:spPr>
        <p:txBody>
          <a:bodyPr/>
          <a:lstStyle/>
          <a:p>
            <a:pPr algn="ctr" eaLnBrk="1" hangingPunct="1"/>
            <a:r>
              <a:rPr lang="en-US" sz="3000" i="1" dirty="0" smtClean="0">
                <a:solidFill>
                  <a:srgbClr val="FF6911"/>
                </a:solidFill>
                <a:latin typeface="Helvetica" pitchFamily="34" charset="0"/>
                <a:cs typeface="Helvetica" pitchFamily="34" charset="0"/>
              </a:rPr>
              <a:t>MedConcert FLS Demonstration Project Tools </a:t>
            </a:r>
            <a:endParaRPr lang="en-US" sz="3000" b="1" i="1" dirty="0">
              <a:solidFill>
                <a:srgbClr val="FF6911"/>
              </a:solidFill>
              <a:latin typeface="Helvetica" pitchFamily="34" charset="0"/>
              <a:cs typeface="Helvetica" pitchFamily="34" charset="0"/>
            </a:endParaRPr>
          </a:p>
        </p:txBody>
      </p:sp>
      <p:sp>
        <p:nvSpPr>
          <p:cNvPr id="56323" name="Rectangle 3"/>
          <p:cNvSpPr>
            <a:spLocks noGrp="1" noChangeArrowheads="1"/>
          </p:cNvSpPr>
          <p:nvPr>
            <p:ph type="body" idx="4294967295"/>
          </p:nvPr>
        </p:nvSpPr>
        <p:spPr>
          <a:xfrm>
            <a:off x="468312" y="1459034"/>
            <a:ext cx="8407400" cy="4308625"/>
          </a:xfrm>
        </p:spPr>
        <p:txBody>
          <a:bodyPr/>
          <a:lstStyle/>
          <a:p>
            <a:pPr marL="0" indent="0">
              <a:buNone/>
            </a:pPr>
            <a:r>
              <a:rPr lang="en-US" sz="2000" dirty="0" smtClean="0">
                <a:latin typeface="Helvetica" panose="020B0604020202020204" pitchFamily="34" charset="0"/>
                <a:cs typeface="Helvetica" panose="020B0604020202020204" pitchFamily="34" charset="0"/>
              </a:rPr>
              <a:t>The suite of CECity’s MedConcert FLS tools include:</a:t>
            </a:r>
          </a:p>
          <a:p>
            <a:pPr lvl="0"/>
            <a:r>
              <a:rPr lang="en-US" sz="2000" b="1" dirty="0">
                <a:latin typeface="Helvetica" panose="020B0604020202020204" pitchFamily="34" charset="0"/>
                <a:cs typeface="Helvetica" panose="020B0604020202020204" pitchFamily="34" charset="0"/>
              </a:rPr>
              <a:t>Patient registry</a:t>
            </a:r>
            <a:endParaRPr lang="en-US" sz="2000" dirty="0">
              <a:latin typeface="Helvetica" panose="020B0604020202020204" pitchFamily="34" charset="0"/>
              <a:cs typeface="Helvetica" panose="020B0604020202020204" pitchFamily="34" charset="0"/>
            </a:endParaRPr>
          </a:p>
          <a:p>
            <a:pPr lvl="0"/>
            <a:r>
              <a:rPr lang="en-US" sz="2000" b="1" dirty="0">
                <a:latin typeface="Helvetica" panose="020B0604020202020204" pitchFamily="34" charset="0"/>
                <a:cs typeface="Helvetica" panose="020B0604020202020204" pitchFamily="34" charset="0"/>
              </a:rPr>
              <a:t>Patient task tracker</a:t>
            </a:r>
            <a:r>
              <a:rPr lang="en-US" sz="2000" dirty="0">
                <a:latin typeface="Helvetica" panose="020B0604020202020204" pitchFamily="34" charset="0"/>
                <a:cs typeface="Helvetica" panose="020B0604020202020204" pitchFamily="34" charset="0"/>
              </a:rPr>
              <a:t> (including reimbursement guidance)</a:t>
            </a:r>
          </a:p>
          <a:p>
            <a:pPr lvl="0"/>
            <a:r>
              <a:rPr lang="en-US" sz="2000" b="1" dirty="0">
                <a:latin typeface="Helvetica" panose="020B0604020202020204" pitchFamily="34" charset="0"/>
                <a:cs typeface="Helvetica" panose="020B0604020202020204" pitchFamily="34" charset="0"/>
              </a:rPr>
              <a:t>Quality measure performance dashboard</a:t>
            </a:r>
            <a:r>
              <a:rPr lang="en-US" sz="2000" dirty="0">
                <a:latin typeface="Helvetica" panose="020B0604020202020204" pitchFamily="34" charset="0"/>
                <a:cs typeface="Helvetica" panose="020B0604020202020204" pitchFamily="34" charset="0"/>
              </a:rPr>
              <a:t> (which allows for real-time tracking of performance by site or in comparison with other sites and national averages)</a:t>
            </a:r>
          </a:p>
          <a:p>
            <a:pPr lvl="0"/>
            <a:r>
              <a:rPr lang="en-US" sz="2000" b="1" dirty="0">
                <a:latin typeface="Helvetica" panose="020B0604020202020204" pitchFamily="34" charset="0"/>
                <a:cs typeface="Helvetica" panose="020B0604020202020204" pitchFamily="34" charset="0"/>
              </a:rPr>
              <a:t>Quality improvement tools</a:t>
            </a:r>
            <a:r>
              <a:rPr lang="en-US" sz="2000" b="1" dirty="0" smtClean="0">
                <a:latin typeface="Helvetica" panose="020B0604020202020204" pitchFamily="34" charset="0"/>
                <a:cs typeface="Helvetica" panose="020B0604020202020204" pitchFamily="34" charset="0"/>
              </a:rPr>
              <a:t>, </a:t>
            </a:r>
            <a:r>
              <a:rPr lang="en-US" sz="2000" b="1" dirty="0">
                <a:latin typeface="Helvetica" panose="020B0604020202020204" pitchFamily="34" charset="0"/>
                <a:cs typeface="Helvetica" panose="020B0604020202020204" pitchFamily="34" charset="0"/>
              </a:rPr>
              <a:t>resources and interventions</a:t>
            </a:r>
            <a:r>
              <a:rPr lang="en-US" sz="2000" dirty="0">
                <a:latin typeface="Helvetica" panose="020B0604020202020204" pitchFamily="34" charset="0"/>
                <a:cs typeface="Helvetica" panose="020B0604020202020204" pitchFamily="34" charset="0"/>
              </a:rPr>
              <a:t> to drive performance change</a:t>
            </a:r>
          </a:p>
          <a:p>
            <a:pPr lvl="0"/>
            <a:r>
              <a:rPr lang="en-US" sz="2000" b="1" dirty="0">
                <a:latin typeface="Helvetica" panose="020B0604020202020204" pitchFamily="34" charset="0"/>
                <a:cs typeface="Helvetica" panose="020B0604020202020204" pitchFamily="34" charset="0"/>
              </a:rPr>
              <a:t>Coordination of care application</a:t>
            </a:r>
            <a:r>
              <a:rPr lang="en-US" sz="2000" dirty="0">
                <a:latin typeface="Helvetica" panose="020B0604020202020204" pitchFamily="34" charset="0"/>
                <a:cs typeface="Helvetica" panose="020B0604020202020204" pitchFamily="34" charset="0"/>
              </a:rPr>
              <a:t> that allows all members of the care team, regardless of institution, to coordinate patient care and follow-up   </a:t>
            </a:r>
          </a:p>
          <a:p>
            <a:pPr marL="0" lvl="0" indent="0" algn="ctr">
              <a:buNone/>
            </a:pPr>
            <a:endParaRPr lang="en-US" sz="2100" b="1" u="sng" dirty="0" smtClean="0">
              <a:solidFill>
                <a:srgbClr val="FF6911"/>
              </a:solidFill>
              <a:latin typeface="Helvetica" panose="020B0604020202020204" pitchFamily="34" charset="0"/>
              <a:cs typeface="Helvetica" panose="020B0604020202020204" pitchFamily="34" charset="0"/>
            </a:endParaRPr>
          </a:p>
          <a:p>
            <a:pPr marL="0" lvl="0" indent="0" algn="ctr">
              <a:buNone/>
            </a:pPr>
            <a:r>
              <a:rPr lang="en-US" sz="2000" b="1" u="sng" dirty="0" smtClean="0">
                <a:solidFill>
                  <a:srgbClr val="FF6911"/>
                </a:solidFill>
                <a:latin typeface="Helvetica" panose="020B0604020202020204" pitchFamily="34" charset="0"/>
                <a:cs typeface="Helvetica" panose="020B0604020202020204" pitchFamily="34" charset="0"/>
              </a:rPr>
              <a:t>These tools are available  through</a:t>
            </a:r>
          </a:p>
          <a:p>
            <a:pPr marL="0" lvl="0" indent="0" algn="ctr">
              <a:buNone/>
            </a:pPr>
            <a:r>
              <a:rPr lang="en-US" sz="2000" b="1" u="sng" dirty="0" err="1" smtClean="0">
                <a:solidFill>
                  <a:srgbClr val="FF6911"/>
                </a:solidFill>
                <a:latin typeface="Helvetica" panose="020B0604020202020204" pitchFamily="34" charset="0"/>
                <a:cs typeface="Helvetica" panose="020B0604020202020204" pitchFamily="34" charset="0"/>
              </a:rPr>
              <a:t>Ostonics</a:t>
            </a:r>
            <a:r>
              <a:rPr lang="en-US" sz="2000" b="1" u="sng" dirty="0" smtClean="0">
                <a:solidFill>
                  <a:srgbClr val="FF6911"/>
                </a:solidFill>
                <a:latin typeface="Helvetica" panose="020B0604020202020204" pitchFamily="34" charset="0"/>
                <a:cs typeface="Helvetica" panose="020B0604020202020204" pitchFamily="34" charset="0"/>
              </a:rPr>
              <a:t> Quality Solutions, LLC to additional sites/payers/systems</a:t>
            </a:r>
          </a:p>
          <a:p>
            <a:pPr lvl="0"/>
            <a:endParaRPr lang="en-US" sz="1800" dirty="0">
              <a:latin typeface="Helvetica" panose="020B0604020202020204" pitchFamily="34" charset="0"/>
              <a:cs typeface="Helvetica" panose="020B0604020202020204" pitchFamily="34" charset="0"/>
            </a:endParaRPr>
          </a:p>
          <a:p>
            <a:pPr marL="0" indent="0" eaLnBrk="0" hangingPunct="0">
              <a:spcBef>
                <a:spcPct val="20000"/>
              </a:spcBef>
              <a:buClrTx/>
              <a:buSzPct val="75000"/>
              <a:buNone/>
              <a:defRPr/>
            </a:pPr>
            <a:endParaRPr lang="en-US" sz="2000" b="1" u="sng" dirty="0" smtClean="0">
              <a:solidFill>
                <a:srgbClr val="FF6911"/>
              </a:solidFill>
              <a:latin typeface="Helvetica" pitchFamily="34" charset="0"/>
              <a:cs typeface="Helvetica" pitchFamily="34" charset="0"/>
            </a:endParaRPr>
          </a:p>
          <a:p>
            <a:endParaRPr lang="en-US" sz="2000" dirty="0">
              <a:latin typeface="Helvetica" pitchFamily="34" charset="0"/>
              <a:cs typeface="Helvetica" pitchFamily="34" charset="0"/>
            </a:endParaRPr>
          </a:p>
        </p:txBody>
      </p:sp>
      <p:sp>
        <p:nvSpPr>
          <p:cNvPr id="6" name="Shape 32"/>
          <p:cNvSpPr/>
          <p:nvPr/>
        </p:nvSpPr>
        <p:spPr>
          <a:xfrm>
            <a:off x="2882070" y="341032"/>
            <a:ext cx="1156112" cy="317714"/>
          </a:xfrm>
          <a:prstGeom prst="rect">
            <a:avLst/>
          </a:prstGeom>
          <a:blipFill>
            <a:blip r:embed="rId3"/>
            <a:stretch>
              <a:fillRect/>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457" y="227561"/>
            <a:ext cx="1537853" cy="54465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085" y="38243"/>
            <a:ext cx="765823" cy="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044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idx="4294967295"/>
          </p:nvPr>
        </p:nvSpPr>
        <p:spPr>
          <a:xfrm>
            <a:off x="161920" y="724590"/>
            <a:ext cx="8820150" cy="747712"/>
          </a:xfrm>
        </p:spPr>
        <p:txBody>
          <a:bodyPr/>
          <a:lstStyle/>
          <a:p>
            <a:pPr indent="228600" algn="ctr" eaLnBrk="1" hangingPunct="1">
              <a:buClr>
                <a:srgbClr val="000000"/>
              </a:buClr>
            </a:pPr>
            <a:r>
              <a:rPr lang="en-US" sz="3000" b="1" i="1" dirty="0" smtClean="0">
                <a:solidFill>
                  <a:srgbClr val="FF6911"/>
                </a:solidFill>
                <a:latin typeface="Helvetica" pitchFamily="34" charset="0"/>
                <a:cs typeface="Helvetica" pitchFamily="34" charset="0"/>
              </a:rPr>
              <a:t>FLS Demonstration Project (3)</a:t>
            </a:r>
          </a:p>
        </p:txBody>
      </p:sp>
      <p:sp>
        <p:nvSpPr>
          <p:cNvPr id="56323" name="Rectangle 3"/>
          <p:cNvSpPr>
            <a:spLocks noGrp="1" noChangeArrowheads="1"/>
          </p:cNvSpPr>
          <p:nvPr>
            <p:ph type="body" idx="4294967295"/>
          </p:nvPr>
        </p:nvSpPr>
        <p:spPr>
          <a:xfrm>
            <a:off x="265107" y="1705514"/>
            <a:ext cx="8613775" cy="2468563"/>
          </a:xfrm>
        </p:spPr>
        <p:txBody>
          <a:bodyPr/>
          <a:lstStyle/>
          <a:p>
            <a:pPr>
              <a:defRPr/>
            </a:pPr>
            <a:r>
              <a:rPr lang="en-US" sz="2000" b="1" dirty="0" smtClean="0">
                <a:latin typeface="Helvetica" panose="020B0604020202020204" pitchFamily="34" charset="0"/>
                <a:cs typeface="Helvetica" panose="020B0604020202020204" pitchFamily="34" charset="0"/>
              </a:rPr>
              <a:t>Data </a:t>
            </a:r>
            <a:r>
              <a:rPr lang="en-US" sz="2000" b="1" dirty="0">
                <a:latin typeface="Helvetica" panose="020B0604020202020204" pitchFamily="34" charset="0"/>
                <a:cs typeface="Helvetica" panose="020B0604020202020204" pitchFamily="34" charset="0"/>
              </a:rPr>
              <a:t>collection </a:t>
            </a:r>
            <a:r>
              <a:rPr lang="en-US" sz="2000" b="1" dirty="0" smtClean="0">
                <a:latin typeface="Helvetica" panose="020B0604020202020204" pitchFamily="34" charset="0"/>
                <a:cs typeface="Helvetica" panose="020B0604020202020204" pitchFamily="34" charset="0"/>
              </a:rPr>
              <a:t>concluded in April 2015</a:t>
            </a:r>
          </a:p>
          <a:p>
            <a:pPr lvl="1">
              <a:defRPr/>
            </a:pPr>
            <a:r>
              <a:rPr lang="en-US" sz="2000" dirty="0">
                <a:latin typeface="Helvetica" panose="020B0604020202020204" pitchFamily="34" charset="0"/>
                <a:cs typeface="Helvetica" panose="020B0604020202020204" pitchFamily="34" charset="0"/>
              </a:rPr>
              <a:t>d</a:t>
            </a:r>
            <a:r>
              <a:rPr lang="en-US" sz="2000" dirty="0" smtClean="0">
                <a:latin typeface="Helvetica" panose="020B0604020202020204" pitchFamily="34" charset="0"/>
                <a:cs typeface="Helvetica" panose="020B0604020202020204" pitchFamily="34" charset="0"/>
              </a:rPr>
              <a:t>ata </a:t>
            </a:r>
            <a:r>
              <a:rPr lang="en-US" sz="2000" dirty="0">
                <a:latin typeface="Helvetica" panose="020B0604020202020204" pitchFamily="34" charset="0"/>
                <a:cs typeface="Helvetica" panose="020B0604020202020204" pitchFamily="34" charset="0"/>
              </a:rPr>
              <a:t>analysis now </a:t>
            </a:r>
            <a:r>
              <a:rPr lang="en-US" sz="2000" dirty="0" smtClean="0">
                <a:latin typeface="Helvetica" panose="020B0604020202020204" pitchFamily="34" charset="0"/>
                <a:cs typeface="Helvetica" panose="020B0604020202020204" pitchFamily="34" charset="0"/>
              </a:rPr>
              <a:t>complete/results </a:t>
            </a:r>
            <a:r>
              <a:rPr lang="en-US" sz="2000" dirty="0">
                <a:latin typeface="Helvetica" panose="020B0604020202020204" pitchFamily="34" charset="0"/>
                <a:cs typeface="Helvetica" panose="020B0604020202020204" pitchFamily="34" charset="0"/>
              </a:rPr>
              <a:t>will be published </a:t>
            </a:r>
            <a:r>
              <a:rPr lang="en-US" sz="2000" dirty="0" smtClean="0">
                <a:latin typeface="Helvetica" panose="020B0604020202020204" pitchFamily="34" charset="0"/>
                <a:cs typeface="Helvetica" panose="020B0604020202020204" pitchFamily="34" charset="0"/>
              </a:rPr>
              <a:t>in 2016</a:t>
            </a:r>
          </a:p>
          <a:p>
            <a:pPr>
              <a:defRPr/>
            </a:pPr>
            <a:r>
              <a:rPr lang="en-US" sz="2000" b="1" dirty="0" smtClean="0">
                <a:latin typeface="Helvetica" panose="020B0604020202020204" pitchFamily="34" charset="0"/>
                <a:cs typeface="Helvetica" panose="020B0604020202020204" pitchFamily="34" charset="0"/>
              </a:rPr>
              <a:t>Phase </a:t>
            </a:r>
            <a:r>
              <a:rPr lang="en-US" sz="2000" b="1" dirty="0">
                <a:latin typeface="Helvetica" panose="020B0604020202020204" pitchFamily="34" charset="0"/>
                <a:cs typeface="Helvetica" panose="020B0604020202020204" pitchFamily="34" charset="0"/>
              </a:rPr>
              <a:t>2</a:t>
            </a:r>
            <a:endParaRPr lang="en-US" sz="2000" b="1" dirty="0" smtClean="0">
              <a:latin typeface="Helvetica" panose="020B0604020202020204" pitchFamily="34" charset="0"/>
              <a:cs typeface="Helvetica" panose="020B0604020202020204" pitchFamily="34" charset="0"/>
            </a:endParaRPr>
          </a:p>
          <a:p>
            <a:pPr lvl="1">
              <a:defRPr/>
            </a:pPr>
            <a:r>
              <a:rPr lang="en-US" sz="2000" dirty="0">
                <a:latin typeface="Helvetica" panose="020B0604020202020204" pitchFamily="34" charset="0"/>
                <a:cs typeface="Helvetica" panose="020B0604020202020204" pitchFamily="34" charset="0"/>
              </a:rPr>
              <a:t>s</a:t>
            </a:r>
            <a:r>
              <a:rPr lang="en-US" sz="2000" dirty="0" smtClean="0">
                <a:latin typeface="Helvetica" panose="020B0604020202020204" pitchFamily="34" charset="0"/>
                <a:cs typeface="Helvetica" panose="020B0604020202020204" pitchFamily="34" charset="0"/>
              </a:rPr>
              <a:t>ites will continue to use the platform through the end of 2015</a:t>
            </a:r>
          </a:p>
          <a:p>
            <a:pPr>
              <a:defRPr/>
            </a:pPr>
            <a:r>
              <a:rPr lang="en-US" sz="2000" b="1" dirty="0" smtClean="0">
                <a:latin typeface="Helvetica" panose="020B0604020202020204" pitchFamily="34" charset="0"/>
                <a:cs typeface="Helvetica" panose="020B0604020202020204" pitchFamily="34" charset="0"/>
              </a:rPr>
              <a:t>Launch of Ostonics Quality Solutions</a:t>
            </a:r>
          </a:p>
          <a:p>
            <a:pPr lvl="1">
              <a:defRPr/>
            </a:pPr>
            <a:r>
              <a:rPr lang="en-US" sz="2000" dirty="0" smtClean="0">
                <a:latin typeface="Helvetica" panose="020B0604020202020204" pitchFamily="34" charset="0"/>
                <a:cs typeface="Helvetica" panose="020B0604020202020204" pitchFamily="34" charset="0"/>
              </a:rPr>
              <a:t>To </a:t>
            </a:r>
            <a:r>
              <a:rPr lang="en-US" sz="2000" dirty="0">
                <a:latin typeface="Helvetica" panose="020B0604020202020204" pitchFamily="34" charset="0"/>
                <a:cs typeface="Helvetica" panose="020B0604020202020204" pitchFamily="34" charset="0"/>
              </a:rPr>
              <a:t>encourage widespread adoption of </a:t>
            </a:r>
            <a:r>
              <a:rPr lang="en-US" sz="2000" dirty="0" smtClean="0">
                <a:latin typeface="Helvetica" panose="020B0604020202020204" pitchFamily="34" charset="0"/>
                <a:cs typeface="Helvetica" panose="020B0604020202020204" pitchFamily="34" charset="0"/>
              </a:rPr>
              <a:t>these FLS, </a:t>
            </a:r>
            <a:r>
              <a:rPr lang="en-US" sz="2000" dirty="0">
                <a:latin typeface="Helvetica" panose="020B0604020202020204" pitchFamily="34" charset="0"/>
                <a:cs typeface="Helvetica" panose="020B0604020202020204" pitchFamily="34" charset="0"/>
              </a:rPr>
              <a:t>quality improvement and care coordination tools, </a:t>
            </a:r>
            <a:r>
              <a:rPr lang="en-US" sz="2000" dirty="0" smtClean="0">
                <a:latin typeface="Helvetica" panose="020B0604020202020204" pitchFamily="34" charset="0"/>
                <a:cs typeface="Helvetica" panose="020B0604020202020204" pitchFamily="34" charset="0"/>
              </a:rPr>
              <a:t>NBHA helped incubate a joint </a:t>
            </a:r>
            <a:r>
              <a:rPr lang="en-US" sz="2000" dirty="0">
                <a:latin typeface="Helvetica" panose="020B0604020202020204" pitchFamily="34" charset="0"/>
                <a:cs typeface="Helvetica" panose="020B0604020202020204" pitchFamily="34" charset="0"/>
              </a:rPr>
              <a:t>venture, </a:t>
            </a:r>
            <a:r>
              <a:rPr lang="en-US" sz="2000" b="1" dirty="0">
                <a:latin typeface="Helvetica" panose="020B0604020202020204" pitchFamily="34" charset="0"/>
                <a:cs typeface="Helvetica" panose="020B0604020202020204" pitchFamily="34" charset="0"/>
              </a:rPr>
              <a:t>Ostonics Quality Solutions, </a:t>
            </a:r>
            <a:r>
              <a:rPr lang="en-US" sz="2000" b="1" dirty="0" smtClean="0">
                <a:latin typeface="Helvetica" panose="020B0604020202020204" pitchFamily="34" charset="0"/>
                <a:cs typeface="Helvetica" panose="020B0604020202020204" pitchFamily="34" charset="0"/>
              </a:rPr>
              <a:t>LLC, </a:t>
            </a:r>
            <a:r>
              <a:rPr lang="en-US" sz="2000" dirty="0" smtClean="0">
                <a:latin typeface="Helvetica" panose="020B0604020202020204" pitchFamily="34" charset="0"/>
                <a:cs typeface="Helvetica" panose="020B0604020202020204" pitchFamily="34" charset="0"/>
              </a:rPr>
              <a:t>which will sell these tools to interested sites, health systems and payers </a:t>
            </a:r>
            <a:endParaRPr lang="en-US" sz="2000" dirty="0">
              <a:latin typeface="Helvetica" panose="020B0604020202020204" pitchFamily="34" charset="0"/>
              <a:cs typeface="Helvetica" panose="020B0604020202020204" pitchFamily="34" charset="0"/>
            </a:endParaRPr>
          </a:p>
          <a:p>
            <a:pPr marL="457200" lvl="1" indent="0">
              <a:buNone/>
              <a:defRPr/>
            </a:pPr>
            <a:endParaRPr lang="en-US" sz="1800" dirty="0">
              <a:latin typeface="Helvetica" panose="020B0604020202020204" pitchFamily="34" charset="0"/>
              <a:cs typeface="Helvetica" panose="020B0604020202020204" pitchFamily="34" charset="0"/>
            </a:endParaRPr>
          </a:p>
          <a:p>
            <a:pPr marL="0" indent="0" eaLnBrk="1" fontAlgn="auto" hangingPunct="1">
              <a:spcBef>
                <a:spcPts val="600"/>
              </a:spcBef>
              <a:spcAft>
                <a:spcPts val="0"/>
              </a:spcAft>
              <a:buClr>
                <a:schemeClr val="dk1"/>
              </a:buClr>
              <a:buSzPct val="166666"/>
              <a:buFont typeface="Arial"/>
              <a:buNone/>
              <a:defRPr/>
            </a:pPr>
            <a:endParaRPr lang="en-US" sz="1800" dirty="0">
              <a:solidFill>
                <a:schemeClr val="dk1"/>
              </a:solidFill>
              <a:latin typeface="Helvetica" pitchFamily="34" charset="0"/>
              <a:cs typeface="Helvetica" pitchFamily="34" charset="0"/>
              <a:sym typeface="Arial"/>
            </a:endParaRPr>
          </a:p>
          <a:p>
            <a:pPr marL="457200" lvl="1" indent="0" eaLnBrk="1" fontAlgn="auto" hangingPunct="1">
              <a:spcBef>
                <a:spcPts val="480"/>
              </a:spcBef>
              <a:spcAft>
                <a:spcPts val="0"/>
              </a:spcAft>
              <a:buClr>
                <a:schemeClr val="dk1"/>
              </a:buClr>
              <a:buSzPct val="100000"/>
              <a:buFont typeface="Courier New"/>
              <a:buNone/>
              <a:defRPr/>
            </a:pPr>
            <a:endParaRPr lang="en-US" sz="1800" dirty="0">
              <a:solidFill>
                <a:schemeClr val="dk1"/>
              </a:solidFill>
              <a:latin typeface="Helvetica" pitchFamily="34" charset="0"/>
              <a:cs typeface="Helvetica" pitchFamily="34" charset="0"/>
              <a:sym typeface="Arial"/>
            </a:endParaRPr>
          </a:p>
        </p:txBody>
      </p:sp>
      <p:sp>
        <p:nvSpPr>
          <p:cNvPr id="4" name="Shape 32"/>
          <p:cNvSpPr/>
          <p:nvPr/>
        </p:nvSpPr>
        <p:spPr>
          <a:xfrm>
            <a:off x="2882070" y="341032"/>
            <a:ext cx="1156112" cy="317714"/>
          </a:xfrm>
          <a:prstGeom prst="rect">
            <a:avLst/>
          </a:prstGeom>
          <a:blipFill>
            <a:blip r:embed="rId3"/>
            <a:stretch>
              <a:fillRect/>
            </a:stretch>
          </a:blipFill>
        </p:spPr>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457" y="227561"/>
            <a:ext cx="1537853" cy="544657"/>
          </a:xfrm>
          <a:prstGeom prst="rect">
            <a:avLst/>
          </a:prstGeom>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085" y="38243"/>
            <a:ext cx="765823" cy="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5039" y="5162392"/>
            <a:ext cx="2314619" cy="85327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0200" y="5323765"/>
            <a:ext cx="2468885" cy="691897"/>
          </a:xfrm>
          <a:prstGeom prst="rect">
            <a:avLst/>
          </a:prstGeom>
        </p:spPr>
      </p:pic>
    </p:spTree>
    <p:extLst>
      <p:ext uri="{BB962C8B-B14F-4D97-AF65-F5344CB8AC3E}">
        <p14:creationId xmlns:p14="http://schemas.microsoft.com/office/powerpoint/2010/main" val="3364489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98" t="10963" r="19629" b="4889"/>
          <a:stretch/>
        </p:blipFill>
        <p:spPr bwMode="auto">
          <a:xfrm>
            <a:off x="762000" y="516736"/>
            <a:ext cx="7329948" cy="626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1999" y="98322"/>
            <a:ext cx="7329949"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smtClean="0">
                <a:solidFill>
                  <a:srgbClr val="FF6911"/>
                </a:solidFill>
              </a:rPr>
              <a:t>FLS Demonstration Project featured in March 23, 2015 </a:t>
            </a:r>
            <a:r>
              <a:rPr lang="en-US" sz="1600" b="1" i="1" dirty="0" smtClean="0">
                <a:solidFill>
                  <a:srgbClr val="FF6911"/>
                </a:solidFill>
              </a:rPr>
              <a:t>Wall Street Journal</a:t>
            </a:r>
            <a:endParaRPr lang="en-US" sz="1600" b="1" i="1" dirty="0">
              <a:solidFill>
                <a:srgbClr val="FF6911"/>
              </a:solidFill>
            </a:endParaRPr>
          </a:p>
        </p:txBody>
      </p:sp>
      <p:sp>
        <p:nvSpPr>
          <p:cNvPr id="2" name="TextBox 1"/>
          <p:cNvSpPr txBox="1"/>
          <p:nvPr/>
        </p:nvSpPr>
        <p:spPr>
          <a:xfrm>
            <a:off x="6185043" y="1707987"/>
            <a:ext cx="1777429" cy="3544584"/>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4258665" y="1869455"/>
            <a:ext cx="4628481" cy="954107"/>
          </a:xfrm>
          <a:prstGeom prst="rect">
            <a:avLst/>
          </a:prstGeom>
          <a:solidFill>
            <a:srgbClr val="FF6911"/>
          </a:solidFill>
          <a:ln>
            <a:solidFill>
              <a:schemeClr val="tx1"/>
            </a:solidFill>
          </a:ln>
        </p:spPr>
        <p:txBody>
          <a:bodyPr wrap="square" rtlCol="0">
            <a:spAutoFit/>
          </a:bodyPr>
          <a:lstStyle/>
          <a:p>
            <a:r>
              <a:rPr lang="en-US" b="1" i="1" dirty="0" smtClean="0"/>
              <a:t>“The </a:t>
            </a:r>
            <a:r>
              <a:rPr lang="en-US" b="1" i="1" dirty="0"/>
              <a:t>National Bone Health </a:t>
            </a:r>
            <a:r>
              <a:rPr lang="en-US" b="1" i="1" dirty="0" smtClean="0"/>
              <a:t>Alliance…is </a:t>
            </a:r>
            <a:r>
              <a:rPr lang="en-US" b="1" i="1" dirty="0"/>
              <a:t>nearing completion of a year-long pilot project at three hospitals to test programs called fracture-liaison services that make bone-density tests </a:t>
            </a:r>
            <a:r>
              <a:rPr lang="en-US" b="1" i="1" dirty="0" smtClean="0"/>
              <a:t>routine...”</a:t>
            </a:r>
            <a:endParaRPr lang="en-US" b="1" i="1" dirty="0"/>
          </a:p>
        </p:txBody>
      </p:sp>
      <p:sp>
        <p:nvSpPr>
          <p:cNvPr id="5" name="TextBox 4"/>
          <p:cNvSpPr txBox="1"/>
          <p:nvPr/>
        </p:nvSpPr>
        <p:spPr>
          <a:xfrm>
            <a:off x="4258665" y="2947577"/>
            <a:ext cx="4628481" cy="738664"/>
          </a:xfrm>
          <a:prstGeom prst="rect">
            <a:avLst/>
          </a:prstGeom>
          <a:solidFill>
            <a:srgbClr val="FF6911"/>
          </a:solidFill>
          <a:ln>
            <a:solidFill>
              <a:schemeClr val="tx1"/>
            </a:solidFill>
          </a:ln>
        </p:spPr>
        <p:txBody>
          <a:bodyPr wrap="square" rtlCol="0">
            <a:spAutoFit/>
          </a:bodyPr>
          <a:lstStyle/>
          <a:p>
            <a:r>
              <a:rPr lang="en-US" b="1" i="1" dirty="0" smtClean="0"/>
              <a:t>“A </a:t>
            </a:r>
            <a:r>
              <a:rPr lang="en-US" b="1" i="1" dirty="0"/>
              <a:t>key goal of the hospital pilot </a:t>
            </a:r>
            <a:r>
              <a:rPr lang="en-US" b="1" i="1" dirty="0" smtClean="0"/>
              <a:t>project…is </a:t>
            </a:r>
            <a:r>
              <a:rPr lang="en-US" b="1" i="1" dirty="0"/>
              <a:t>to find out if a fracture-liaison service can be effective in a non-managed-care environment</a:t>
            </a:r>
            <a:r>
              <a:rPr lang="en-US" b="1" i="1" dirty="0" smtClean="0"/>
              <a:t>.” </a:t>
            </a:r>
            <a:endParaRPr lang="en-US" b="1" i="1" dirty="0"/>
          </a:p>
        </p:txBody>
      </p:sp>
      <p:sp>
        <p:nvSpPr>
          <p:cNvPr id="6" name="TextBox 5"/>
          <p:cNvSpPr txBox="1"/>
          <p:nvPr/>
        </p:nvSpPr>
        <p:spPr>
          <a:xfrm>
            <a:off x="4258663" y="3806149"/>
            <a:ext cx="4628483" cy="738664"/>
          </a:xfrm>
          <a:prstGeom prst="rect">
            <a:avLst/>
          </a:prstGeom>
          <a:solidFill>
            <a:srgbClr val="FF6911"/>
          </a:solidFill>
          <a:ln>
            <a:solidFill>
              <a:schemeClr val="tx1"/>
            </a:solidFill>
          </a:ln>
        </p:spPr>
        <p:txBody>
          <a:bodyPr wrap="square" rtlCol="0">
            <a:spAutoFit/>
          </a:bodyPr>
          <a:lstStyle/>
          <a:p>
            <a:r>
              <a:rPr lang="en-US" b="1" i="1" dirty="0" smtClean="0"/>
              <a:t>Many </a:t>
            </a:r>
            <a:r>
              <a:rPr lang="en-US" b="1" i="1" dirty="0"/>
              <a:t>experts believe fracture-liaison services will be more widely adopted once </a:t>
            </a:r>
            <a:r>
              <a:rPr lang="en-US" b="1" i="1" dirty="0" smtClean="0"/>
              <a:t>Medicare…pegs </a:t>
            </a:r>
            <a:r>
              <a:rPr lang="en-US" b="1" i="1" dirty="0"/>
              <a:t>more of its payments to patients’ overall health outcomes.</a:t>
            </a:r>
          </a:p>
        </p:txBody>
      </p:sp>
      <p:sp>
        <p:nvSpPr>
          <p:cNvPr id="9" name="TextBox 8"/>
          <p:cNvSpPr txBox="1"/>
          <p:nvPr/>
        </p:nvSpPr>
        <p:spPr>
          <a:xfrm>
            <a:off x="5864365" y="6374457"/>
            <a:ext cx="3279635" cy="461665"/>
          </a:xfrm>
          <a:prstGeom prst="rect">
            <a:avLst/>
          </a:prstGeom>
          <a:noFill/>
        </p:spPr>
        <p:txBody>
          <a:bodyPr wrap="square" rtlCol="0">
            <a:spAutoFit/>
          </a:bodyPr>
          <a:lstStyle/>
          <a:p>
            <a:r>
              <a:rPr lang="en-US" sz="1200" i="1" dirty="0" smtClean="0">
                <a:hlinkClick r:id="rId4"/>
              </a:rPr>
              <a:t>www.wsj.com/articles/men-are-new-target-for-osteoporosis-treatment-1427125978</a:t>
            </a:r>
            <a:r>
              <a:rPr lang="en-US" sz="1200" i="1" dirty="0" smtClean="0"/>
              <a:t> </a:t>
            </a:r>
            <a:endParaRPr lang="en-US" sz="1200" i="1" dirty="0"/>
          </a:p>
        </p:txBody>
      </p:sp>
    </p:spTree>
    <p:extLst>
      <p:ext uri="{BB962C8B-B14F-4D97-AF65-F5344CB8AC3E}">
        <p14:creationId xmlns:p14="http://schemas.microsoft.com/office/powerpoint/2010/main" val="374231154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 name="TextBox 2"/>
          <p:cNvSpPr txBox="1"/>
          <p:nvPr/>
        </p:nvSpPr>
        <p:spPr>
          <a:xfrm>
            <a:off x="761999" y="98322"/>
            <a:ext cx="7329949"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i="1" dirty="0" smtClean="0">
                <a:solidFill>
                  <a:srgbClr val="FF6911"/>
                </a:solidFill>
              </a:rPr>
              <a:t>Osteoporosis International </a:t>
            </a:r>
            <a:r>
              <a:rPr lang="en-US" sz="1600" b="1" dirty="0" smtClean="0">
                <a:solidFill>
                  <a:srgbClr val="FF6911"/>
                </a:solidFill>
              </a:rPr>
              <a:t>article – August 2015 </a:t>
            </a:r>
            <a:endParaRPr lang="en-US" sz="1600" b="1" i="1" dirty="0">
              <a:solidFill>
                <a:srgbClr val="FF6911"/>
              </a:solidFill>
            </a:endParaRPr>
          </a:p>
        </p:txBody>
      </p:sp>
      <p:sp>
        <p:nvSpPr>
          <p:cNvPr id="2" name="TextBox 1"/>
          <p:cNvSpPr txBox="1"/>
          <p:nvPr/>
        </p:nvSpPr>
        <p:spPr>
          <a:xfrm>
            <a:off x="6185043" y="1707987"/>
            <a:ext cx="1777429" cy="3544584"/>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1787272" y="2879845"/>
            <a:ext cx="4628481" cy="954107"/>
          </a:xfrm>
          <a:prstGeom prst="rect">
            <a:avLst/>
          </a:prstGeom>
          <a:solidFill>
            <a:srgbClr val="FF6911"/>
          </a:solidFill>
          <a:ln>
            <a:solidFill>
              <a:schemeClr val="tx1"/>
            </a:solidFill>
          </a:ln>
        </p:spPr>
        <p:txBody>
          <a:bodyPr wrap="square" rtlCol="0">
            <a:spAutoFit/>
          </a:bodyPr>
          <a:lstStyle/>
          <a:p>
            <a:r>
              <a:rPr lang="en-US" b="1" i="1" dirty="0" smtClean="0"/>
              <a:t>“The </a:t>
            </a:r>
            <a:r>
              <a:rPr lang="en-US" b="1" i="1" dirty="0"/>
              <a:t>National Bone Health </a:t>
            </a:r>
            <a:r>
              <a:rPr lang="en-US" b="1" i="1" dirty="0" smtClean="0"/>
              <a:t>Alliance…is </a:t>
            </a:r>
            <a:r>
              <a:rPr lang="en-US" b="1" i="1" dirty="0"/>
              <a:t>nearing completion of a year-long pilot project at three hospitals to test programs called fracture-liaison services that make bone-density tests </a:t>
            </a:r>
            <a:r>
              <a:rPr lang="en-US" b="1" i="1" dirty="0" smtClean="0"/>
              <a:t>routine...”</a:t>
            </a:r>
            <a:endParaRPr lang="en-US" b="1" i="1" dirty="0"/>
          </a:p>
        </p:txBody>
      </p:sp>
      <p:sp>
        <p:nvSpPr>
          <p:cNvPr id="9" name="TextBox 8"/>
          <p:cNvSpPr txBox="1"/>
          <p:nvPr/>
        </p:nvSpPr>
        <p:spPr>
          <a:xfrm>
            <a:off x="1787272" y="6409759"/>
            <a:ext cx="4839559" cy="261610"/>
          </a:xfrm>
          <a:prstGeom prst="rect">
            <a:avLst/>
          </a:prstGeom>
          <a:noFill/>
        </p:spPr>
        <p:txBody>
          <a:bodyPr wrap="square" rtlCol="0">
            <a:spAutoFit/>
          </a:bodyPr>
          <a:lstStyle/>
          <a:p>
            <a:pPr algn="ctr"/>
            <a:r>
              <a:rPr lang="en-US" sz="1100" i="1" dirty="0" smtClean="0">
                <a:hlinkClick r:id="rId3"/>
              </a:rPr>
              <a:t>http</a:t>
            </a:r>
            <a:r>
              <a:rPr lang="en-US" sz="1100" i="1" dirty="0">
                <a:hlinkClick r:id="rId3"/>
              </a:rPr>
              <a:t>://</a:t>
            </a:r>
            <a:r>
              <a:rPr lang="en-US" sz="1100" i="1" dirty="0" smtClean="0">
                <a:hlinkClick r:id="rId3"/>
              </a:rPr>
              <a:t>link.springer.com/article/10.1007%2Fs00198-015-3260-5</a:t>
            </a:r>
            <a:r>
              <a:rPr lang="en-US" sz="1100" i="1" dirty="0" smtClean="0"/>
              <a:t> </a:t>
            </a:r>
            <a:endParaRPr lang="en-US" sz="1100" i="1"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952" t="18434" r="18968" b="31375"/>
          <a:stretch/>
        </p:blipFill>
        <p:spPr bwMode="auto">
          <a:xfrm>
            <a:off x="1139785" y="539861"/>
            <a:ext cx="6370624" cy="580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41469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rotWithShape="1">
          <a:blip r:embed="rId2"/>
          <a:srcRect l="25354" t="10365" r="26761" b="3648"/>
          <a:stretch/>
        </p:blipFill>
        <p:spPr>
          <a:xfrm>
            <a:off x="2260600" y="652408"/>
            <a:ext cx="4838700" cy="6158549"/>
          </a:xfrm>
          <a:prstGeom prst="rect">
            <a:avLst/>
          </a:prstGeom>
        </p:spPr>
      </p:pic>
      <p:sp>
        <p:nvSpPr>
          <p:cNvPr id="3" name="TextBox 2"/>
          <p:cNvSpPr txBox="1"/>
          <p:nvPr/>
        </p:nvSpPr>
        <p:spPr>
          <a:xfrm>
            <a:off x="158749" y="684694"/>
            <a:ext cx="1867478" cy="2062103"/>
          </a:xfrm>
          <a:prstGeom prst="rect">
            <a:avLst/>
          </a:prstGeom>
          <a:solidFill>
            <a:srgbClr val="FF6911"/>
          </a:solidFill>
          <a:ln>
            <a:solidFill>
              <a:schemeClr val="tx1"/>
            </a:solidFill>
          </a:ln>
        </p:spPr>
        <p:txBody>
          <a:bodyPr wrap="square" rtlCol="0">
            <a:spAutoFit/>
          </a:bodyPr>
          <a:lstStyle/>
          <a:p>
            <a:pPr algn="ctr"/>
            <a:r>
              <a:rPr lang="en-US" sz="1600" b="1" dirty="0" smtClean="0">
                <a:solidFill>
                  <a:schemeClr val="tx1"/>
                </a:solidFill>
                <a:latin typeface="Helvetica" pitchFamily="34" charset="0"/>
                <a:cs typeface="Helvetica" pitchFamily="34" charset="0"/>
              </a:rPr>
              <a:t>CMS-approved NBHA, NOF and </a:t>
            </a:r>
            <a:r>
              <a:rPr lang="en-US" sz="1600" b="1" dirty="0" err="1" smtClean="0">
                <a:solidFill>
                  <a:schemeClr val="tx1"/>
                </a:solidFill>
                <a:latin typeface="Helvetica" pitchFamily="34" charset="0"/>
                <a:cs typeface="Helvetica" pitchFamily="34" charset="0"/>
              </a:rPr>
              <a:t>CECity</a:t>
            </a:r>
            <a:r>
              <a:rPr lang="en-US" sz="1600" b="1" dirty="0" smtClean="0">
                <a:solidFill>
                  <a:schemeClr val="tx1"/>
                </a:solidFill>
                <a:latin typeface="Helvetica" pitchFamily="34" charset="0"/>
                <a:cs typeface="Helvetica" pitchFamily="34" charset="0"/>
              </a:rPr>
              <a:t> osteoporosis Qualified Clinical Data Quality Improvement Registry (QCDR)</a:t>
            </a:r>
          </a:p>
        </p:txBody>
      </p:sp>
      <p:sp>
        <p:nvSpPr>
          <p:cNvPr id="2" name="Rectangle 1"/>
          <p:cNvSpPr/>
          <p:nvPr/>
        </p:nvSpPr>
        <p:spPr>
          <a:xfrm>
            <a:off x="2357034" y="107037"/>
            <a:ext cx="4645824" cy="400110"/>
          </a:xfrm>
          <a:prstGeom prst="rect">
            <a:avLst/>
          </a:prstGeom>
        </p:spPr>
        <p:txBody>
          <a:bodyPr wrap="none">
            <a:spAutoFit/>
          </a:bodyPr>
          <a:lstStyle/>
          <a:p>
            <a:pPr algn="ctr"/>
            <a:r>
              <a:rPr lang="en-US" sz="2000" b="1" dirty="0" smtClean="0">
                <a:latin typeface="Helvetica" panose="020B0604020202020204" pitchFamily="34" charset="0"/>
                <a:cs typeface="Helvetica" panose="020B0604020202020204" pitchFamily="34" charset="0"/>
                <a:hlinkClick r:id="rId3"/>
              </a:rPr>
              <a:t>www.medconcert.com/FractureQIR/</a:t>
            </a:r>
            <a:r>
              <a:rPr lang="en-US" sz="2000" b="1" dirty="0" smtClean="0">
                <a:latin typeface="Helvetica" panose="020B0604020202020204" pitchFamily="34" charset="0"/>
                <a:cs typeface="Helvetica" panose="020B0604020202020204" pitchFamily="34" charset="0"/>
              </a:rPr>
              <a:t> </a:t>
            </a:r>
            <a:r>
              <a:rPr lang="en-US" b="1" dirty="0" smtClean="0"/>
              <a:t> </a:t>
            </a:r>
            <a:endParaRPr lang="en-US"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77112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27034" y="558795"/>
            <a:ext cx="9055100" cy="1077188"/>
          </a:xfrm>
          <a:prstGeom prst="rect">
            <a:avLst/>
          </a:prstGeom>
        </p:spPr>
        <p:txBody>
          <a:bodyPr wrap="square" lIns="91425" tIns="91425" rIns="91425" bIns="91425" anchor="b" anchorCtr="0">
            <a:spAutoFit/>
          </a:bodyPr>
          <a:lstStyle/>
          <a:p>
            <a:pPr algn="ctr"/>
            <a:r>
              <a:rPr lang="en-US" sz="2900" i="1" dirty="0" smtClean="0">
                <a:solidFill>
                  <a:srgbClr val="FF6911"/>
                </a:solidFill>
                <a:latin typeface="Helvetica" pitchFamily="34" charset="0"/>
                <a:cs typeface="Helvetica" pitchFamily="34" charset="0"/>
              </a:rPr>
              <a:t>The Impact of Osteoporosis and Bone Breaks</a:t>
            </a:r>
            <a:br>
              <a:rPr lang="en-US" sz="2900" i="1" dirty="0" smtClean="0">
                <a:solidFill>
                  <a:srgbClr val="FF6911"/>
                </a:solidFill>
                <a:latin typeface="Helvetica" pitchFamily="34" charset="0"/>
                <a:cs typeface="Helvetica" pitchFamily="34" charset="0"/>
              </a:rPr>
            </a:br>
            <a:r>
              <a:rPr lang="en-US" sz="2900" i="1" dirty="0" smtClean="0">
                <a:solidFill>
                  <a:srgbClr val="FF6911"/>
                </a:solidFill>
                <a:latin typeface="Helvetica" pitchFamily="34" charset="0"/>
                <a:cs typeface="Helvetica" pitchFamily="34" charset="0"/>
              </a:rPr>
              <a:t>in the United States</a:t>
            </a:r>
            <a:endParaRPr lang="en" sz="2900" i="1" kern="1200" spc="-100" dirty="0">
              <a:solidFill>
                <a:srgbClr val="FF6911"/>
              </a:solidFill>
              <a:latin typeface="Helvetica" pitchFamily="34" charset="0"/>
              <a:cs typeface="Helvetica" pitchFamily="34" charset="0"/>
            </a:endParaRPr>
          </a:p>
        </p:txBody>
      </p:sp>
      <p:sp>
        <p:nvSpPr>
          <p:cNvPr id="7" name="Shape 32"/>
          <p:cNvSpPr/>
          <p:nvPr/>
        </p:nvSpPr>
        <p:spPr>
          <a:xfrm>
            <a:off x="4093956" y="334880"/>
            <a:ext cx="1156112" cy="317714"/>
          </a:xfrm>
          <a:prstGeom prst="rect">
            <a:avLst/>
          </a:prstGeom>
          <a:blipFill>
            <a:blip r:embed="rId3"/>
            <a:stretch>
              <a:fillRect/>
            </a:stretch>
          </a:blipFill>
        </p:spPr>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0606" t="9173" r="20581" b="15456"/>
          <a:stretch/>
        </p:blipFill>
        <p:spPr>
          <a:xfrm>
            <a:off x="2015834" y="1542183"/>
            <a:ext cx="5279061" cy="5227682"/>
          </a:xfrm>
          <a:prstGeom prst="rect">
            <a:avLst/>
          </a:prstGeom>
        </p:spPr>
      </p:pic>
      <p:sp>
        <p:nvSpPr>
          <p:cNvPr id="2" name="TextBox 1"/>
          <p:cNvSpPr txBox="1"/>
          <p:nvPr/>
        </p:nvSpPr>
        <p:spPr>
          <a:xfrm>
            <a:off x="5850560" y="3325027"/>
            <a:ext cx="3189531" cy="830997"/>
          </a:xfrm>
          <a:prstGeom prst="rect">
            <a:avLst/>
          </a:prstGeom>
          <a:solidFill>
            <a:srgbClr val="FF691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smtClean="0">
                <a:latin typeface="Helvetica" panose="020B0604020202020204" pitchFamily="34" charset="0"/>
                <a:cs typeface="Helvetica" panose="020B0604020202020204" pitchFamily="34" charset="0"/>
              </a:rPr>
              <a:t>“Cast Mountain” represents just </a:t>
            </a:r>
            <a:r>
              <a:rPr lang="en-US" sz="1600" b="1" i="1" u="sng" dirty="0" smtClean="0">
                <a:solidFill>
                  <a:schemeClr val="tx1"/>
                </a:solidFill>
                <a:latin typeface="Helvetica" panose="020B0604020202020204" pitchFamily="34" charset="0"/>
                <a:cs typeface="Helvetica" panose="020B0604020202020204" pitchFamily="34" charset="0"/>
              </a:rPr>
              <a:t>1 DAY</a:t>
            </a:r>
            <a:r>
              <a:rPr lang="en-US" sz="1600" b="1" i="1" dirty="0" smtClean="0">
                <a:solidFill>
                  <a:schemeClr val="tx1"/>
                </a:solidFill>
                <a:latin typeface="Helvetica" panose="020B0604020202020204" pitchFamily="34" charset="0"/>
                <a:cs typeface="Helvetica" panose="020B0604020202020204" pitchFamily="34" charset="0"/>
              </a:rPr>
              <a:t> </a:t>
            </a:r>
            <a:r>
              <a:rPr lang="en-US" sz="1600" b="1" i="1" dirty="0" smtClean="0">
                <a:latin typeface="Helvetica" panose="020B0604020202020204" pitchFamily="34" charset="0"/>
                <a:cs typeface="Helvetica" panose="020B0604020202020204" pitchFamily="34" charset="0"/>
              </a:rPr>
              <a:t>of fractures caused by osteoporosis in the U.S.</a:t>
            </a:r>
            <a:endParaRPr lang="en-US" sz="1600" b="1"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3927759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idx="4294967295"/>
          </p:nvPr>
        </p:nvSpPr>
        <p:spPr>
          <a:xfrm>
            <a:off x="162655" y="892304"/>
            <a:ext cx="8818685" cy="466596"/>
          </a:xfrm>
        </p:spPr>
        <p:txBody>
          <a:bodyPr/>
          <a:lstStyle/>
          <a:p>
            <a:pPr algn="ctr" eaLnBrk="1" hangingPunct="1"/>
            <a:r>
              <a:rPr lang="en-US" sz="2800" i="1" dirty="0" smtClean="0">
                <a:solidFill>
                  <a:srgbClr val="FF6911"/>
                </a:solidFill>
                <a:latin typeface="Helvetica" pitchFamily="34" charset="0"/>
                <a:cs typeface="Helvetica" pitchFamily="34" charset="0"/>
              </a:rPr>
              <a:t>What is a Qualified Clinical Data Registry?</a:t>
            </a:r>
            <a:endParaRPr lang="en-US" sz="2800" b="1" i="1" dirty="0">
              <a:solidFill>
                <a:srgbClr val="FF6911"/>
              </a:solidFill>
              <a:latin typeface="Helvetica" pitchFamily="34" charset="0"/>
              <a:cs typeface="Helvetica" pitchFamily="34" charset="0"/>
            </a:endParaRPr>
          </a:p>
        </p:txBody>
      </p:sp>
      <p:sp>
        <p:nvSpPr>
          <p:cNvPr id="56323" name="Rectangle 3"/>
          <p:cNvSpPr>
            <a:spLocks noGrp="1" noChangeArrowheads="1"/>
          </p:cNvSpPr>
          <p:nvPr>
            <p:ph type="body" idx="4294967295"/>
          </p:nvPr>
        </p:nvSpPr>
        <p:spPr>
          <a:xfrm>
            <a:off x="470509" y="1641421"/>
            <a:ext cx="8510831" cy="4308625"/>
          </a:xfrm>
        </p:spPr>
        <p:txBody>
          <a:bodyPr/>
          <a:lstStyle/>
          <a:p>
            <a:pPr marL="0" indent="0">
              <a:buNone/>
            </a:pPr>
            <a:r>
              <a:rPr lang="en-US" sz="2000" dirty="0" smtClean="0">
                <a:latin typeface="Helvetica" panose="020B0604020202020204" pitchFamily="34" charset="0"/>
                <a:cs typeface="Helvetica" panose="020B0604020202020204" pitchFamily="34" charset="0"/>
              </a:rPr>
              <a:t>A Qualified Clinical Data Registry (QCDR) </a:t>
            </a:r>
            <a:r>
              <a:rPr lang="en-US" sz="2000" dirty="0">
                <a:latin typeface="Helvetica" panose="020B0604020202020204" pitchFamily="34" charset="0"/>
                <a:cs typeface="Helvetica" panose="020B0604020202020204" pitchFamily="34" charset="0"/>
              </a:rPr>
              <a:t>is a CMS-approved entity </a:t>
            </a:r>
            <a:r>
              <a:rPr lang="en-US" sz="2000" dirty="0" smtClean="0">
                <a:latin typeface="Helvetica" panose="020B0604020202020204" pitchFamily="34" charset="0"/>
                <a:cs typeface="Helvetica" panose="020B0604020202020204" pitchFamily="34" charset="0"/>
              </a:rPr>
              <a:t>that:</a:t>
            </a:r>
          </a:p>
          <a:p>
            <a:r>
              <a:rPr lang="en-US" sz="2000" b="1" dirty="0" smtClean="0">
                <a:latin typeface="Helvetica" panose="020B0604020202020204" pitchFamily="34" charset="0"/>
                <a:cs typeface="Helvetica" panose="020B0604020202020204" pitchFamily="34" charset="0"/>
              </a:rPr>
              <a:t>collects </a:t>
            </a:r>
            <a:r>
              <a:rPr lang="en-US" sz="2000" b="1" dirty="0">
                <a:latin typeface="Helvetica" panose="020B0604020202020204" pitchFamily="34" charset="0"/>
                <a:cs typeface="Helvetica" panose="020B0604020202020204" pitchFamily="34" charset="0"/>
              </a:rPr>
              <a:t>medical and/or clinical data for the purpose of patient and disease tracking to foster improvement in the quality of care</a:t>
            </a:r>
            <a:r>
              <a:rPr lang="en-US" sz="2000" dirty="0">
                <a:latin typeface="Helvetica" panose="020B0604020202020204" pitchFamily="34" charset="0"/>
                <a:cs typeface="Helvetica" panose="020B0604020202020204" pitchFamily="34" charset="0"/>
              </a:rPr>
              <a:t> </a:t>
            </a:r>
            <a:r>
              <a:rPr lang="en-US" sz="2000" dirty="0" smtClean="0">
                <a:latin typeface="Helvetica" panose="020B0604020202020204" pitchFamily="34" charset="0"/>
                <a:cs typeface="Helvetica" panose="020B0604020202020204" pitchFamily="34" charset="0"/>
              </a:rPr>
              <a:t>provided </a:t>
            </a:r>
            <a:r>
              <a:rPr lang="en-US" sz="2000" dirty="0">
                <a:latin typeface="Helvetica" panose="020B0604020202020204" pitchFamily="34" charset="0"/>
                <a:cs typeface="Helvetica" panose="020B0604020202020204" pitchFamily="34" charset="0"/>
              </a:rPr>
              <a:t>to </a:t>
            </a:r>
            <a:r>
              <a:rPr lang="en-US" sz="2000" dirty="0" smtClean="0">
                <a:latin typeface="Helvetica" panose="020B0604020202020204" pitchFamily="34" charset="0"/>
                <a:cs typeface="Helvetica" panose="020B0604020202020204" pitchFamily="34" charset="0"/>
              </a:rPr>
              <a:t>patients</a:t>
            </a:r>
          </a:p>
          <a:p>
            <a:pPr lvl="1"/>
            <a:r>
              <a:rPr lang="en-US" sz="2000" dirty="0">
                <a:latin typeface="Helvetica" panose="020B0604020202020204" pitchFamily="34" charset="0"/>
                <a:cs typeface="Helvetica" panose="020B0604020202020204" pitchFamily="34" charset="0"/>
              </a:rPr>
              <a:t>t</a:t>
            </a:r>
            <a:r>
              <a:rPr lang="en-US" sz="2000" dirty="0" smtClean="0">
                <a:latin typeface="Helvetica" panose="020B0604020202020204" pitchFamily="34" charset="0"/>
                <a:cs typeface="Helvetica" panose="020B0604020202020204" pitchFamily="34" charset="0"/>
              </a:rPr>
              <a:t>he </a:t>
            </a:r>
            <a:r>
              <a:rPr lang="en-US" sz="2000" dirty="0">
                <a:latin typeface="Helvetica" panose="020B0604020202020204" pitchFamily="34" charset="0"/>
                <a:cs typeface="Helvetica" panose="020B0604020202020204" pitchFamily="34" charset="0"/>
              </a:rPr>
              <a:t>data submitted to CMS via a QCDR covers quality measures across multiple payers and is not limited to Medicare </a:t>
            </a:r>
            <a:r>
              <a:rPr lang="en-US" sz="2000" dirty="0" smtClean="0">
                <a:latin typeface="Helvetica" panose="020B0604020202020204" pitchFamily="34" charset="0"/>
                <a:cs typeface="Helvetica" panose="020B0604020202020204" pitchFamily="34" charset="0"/>
              </a:rPr>
              <a:t>beneficiaries</a:t>
            </a:r>
            <a:endParaRPr lang="en-US" sz="2000" dirty="0">
              <a:latin typeface="Helvetica" panose="020B0604020202020204" pitchFamily="34" charset="0"/>
              <a:cs typeface="Helvetica" panose="020B0604020202020204" pitchFamily="34" charset="0"/>
            </a:endParaRPr>
          </a:p>
          <a:p>
            <a:r>
              <a:rPr lang="en-US" sz="2000" dirty="0" smtClean="0">
                <a:latin typeface="Helvetica" panose="020B0604020202020204" pitchFamily="34" charset="0"/>
                <a:cs typeface="Helvetica" panose="020B0604020202020204" pitchFamily="34" charset="0"/>
              </a:rPr>
              <a:t>a </a:t>
            </a:r>
            <a:r>
              <a:rPr lang="en-US" sz="2000" dirty="0">
                <a:latin typeface="Helvetica" panose="020B0604020202020204" pitchFamily="34" charset="0"/>
                <a:cs typeface="Helvetica" panose="020B0604020202020204" pitchFamily="34" charset="0"/>
              </a:rPr>
              <a:t>QCDR is different from a qualified registry in that it is </a:t>
            </a:r>
            <a:r>
              <a:rPr lang="en-US" sz="2000" b="1" u="sng" dirty="0">
                <a:latin typeface="Helvetica" panose="020B0604020202020204" pitchFamily="34" charset="0"/>
                <a:cs typeface="Helvetica" panose="020B0604020202020204" pitchFamily="34" charset="0"/>
              </a:rPr>
              <a:t>not limited to measures within </a:t>
            </a:r>
            <a:r>
              <a:rPr lang="en-US" sz="2000" b="1" u="sng" dirty="0" smtClean="0">
                <a:latin typeface="Helvetica" panose="020B0604020202020204" pitchFamily="34" charset="0"/>
                <a:cs typeface="Helvetica" panose="020B0604020202020204" pitchFamily="34" charset="0"/>
              </a:rPr>
              <a:t>Physician Quality Reporting System (PQRS) quality measures</a:t>
            </a:r>
            <a:endParaRPr lang="en-US" sz="2000" dirty="0">
              <a:latin typeface="Helvetica" panose="020B0604020202020204" pitchFamily="34" charset="0"/>
              <a:cs typeface="Helvetica" panose="020B0604020202020204" pitchFamily="34" charset="0"/>
            </a:endParaRPr>
          </a:p>
          <a:p>
            <a:pPr lvl="1"/>
            <a:r>
              <a:rPr lang="en-US" sz="2000" dirty="0">
                <a:latin typeface="Helvetica" panose="020B0604020202020204" pitchFamily="34" charset="0"/>
                <a:cs typeface="Helvetica" panose="020B0604020202020204" pitchFamily="34" charset="0"/>
              </a:rPr>
              <a:t>a</a:t>
            </a:r>
            <a:r>
              <a:rPr lang="en-US" sz="2000" dirty="0" smtClean="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QCDR may submit </a:t>
            </a:r>
            <a:r>
              <a:rPr lang="en-US" sz="2000" dirty="0" smtClean="0">
                <a:latin typeface="Helvetica" panose="020B0604020202020204" pitchFamily="34" charset="0"/>
                <a:cs typeface="Helvetica" panose="020B0604020202020204" pitchFamily="34" charset="0"/>
              </a:rPr>
              <a:t>up to 20 non-PQRS measures </a:t>
            </a:r>
            <a:endParaRPr lang="en-US" sz="2000" b="1" u="sng" dirty="0" smtClean="0">
              <a:latin typeface="Helvetica" panose="020B0604020202020204" pitchFamily="34" charset="0"/>
              <a:cs typeface="Helvetica" panose="020B0604020202020204" pitchFamily="34" charset="0"/>
            </a:endParaRPr>
          </a:p>
        </p:txBody>
      </p:sp>
      <p:sp>
        <p:nvSpPr>
          <p:cNvPr id="6" name="Shape 32"/>
          <p:cNvSpPr/>
          <p:nvPr/>
        </p:nvSpPr>
        <p:spPr>
          <a:xfrm>
            <a:off x="2882070" y="341032"/>
            <a:ext cx="1156112" cy="317714"/>
          </a:xfrm>
          <a:prstGeom prst="rect">
            <a:avLst/>
          </a:prstGeom>
          <a:blipFill>
            <a:blip r:embed="rId3"/>
            <a:stretch>
              <a:fillRect/>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457" y="227561"/>
            <a:ext cx="1537853" cy="54465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085" y="38243"/>
            <a:ext cx="765823" cy="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829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idx="4294967295"/>
          </p:nvPr>
        </p:nvSpPr>
        <p:spPr>
          <a:xfrm>
            <a:off x="162655" y="892304"/>
            <a:ext cx="8818685" cy="466596"/>
          </a:xfrm>
        </p:spPr>
        <p:txBody>
          <a:bodyPr/>
          <a:lstStyle/>
          <a:p>
            <a:pPr algn="ctr" eaLnBrk="1" hangingPunct="1"/>
            <a:r>
              <a:rPr lang="en-US" sz="2800" i="1" dirty="0" smtClean="0">
                <a:solidFill>
                  <a:srgbClr val="FF6911"/>
                </a:solidFill>
                <a:latin typeface="Helvetica" pitchFamily="34" charset="0"/>
                <a:cs typeface="Helvetica" pitchFamily="34" charset="0"/>
              </a:rPr>
              <a:t>What is a Qualified Clinical Data Registry? (2)</a:t>
            </a:r>
            <a:endParaRPr lang="en-US" sz="2800" b="1" i="1" dirty="0">
              <a:solidFill>
                <a:srgbClr val="FF6911"/>
              </a:solidFill>
              <a:latin typeface="Helvetica" pitchFamily="34" charset="0"/>
              <a:cs typeface="Helvetica" pitchFamily="34" charset="0"/>
            </a:endParaRPr>
          </a:p>
        </p:txBody>
      </p:sp>
      <p:sp>
        <p:nvSpPr>
          <p:cNvPr id="56323" name="Rectangle 3"/>
          <p:cNvSpPr>
            <a:spLocks noGrp="1" noChangeArrowheads="1"/>
          </p:cNvSpPr>
          <p:nvPr>
            <p:ph type="body" idx="4294967295"/>
          </p:nvPr>
        </p:nvSpPr>
        <p:spPr>
          <a:xfrm>
            <a:off x="316580" y="1478582"/>
            <a:ext cx="8510831" cy="4308625"/>
          </a:xfrm>
        </p:spPr>
        <p:txBody>
          <a:bodyPr/>
          <a:lstStyle/>
          <a:p>
            <a:r>
              <a:rPr lang="en-US" sz="2000" dirty="0">
                <a:solidFill>
                  <a:schemeClr val="tx1"/>
                </a:solidFill>
              </a:rPr>
              <a:t>A</a:t>
            </a:r>
            <a:r>
              <a:rPr lang="en-US" sz="2000" dirty="0" smtClean="0">
                <a:solidFill>
                  <a:schemeClr val="tx1"/>
                </a:solidFill>
              </a:rPr>
              <a:t>llows </a:t>
            </a:r>
            <a:r>
              <a:rPr lang="en-US" sz="2000" dirty="0">
                <a:solidFill>
                  <a:schemeClr val="tx1"/>
                </a:solidFill>
              </a:rPr>
              <a:t>Eligible Healthcare Professionals (EPs) to satisfy </a:t>
            </a:r>
            <a:r>
              <a:rPr lang="en-US" sz="2000" dirty="0" smtClean="0">
                <a:solidFill>
                  <a:schemeClr val="tx1"/>
                </a:solidFill>
              </a:rPr>
              <a:t>PQRS </a:t>
            </a:r>
            <a:r>
              <a:rPr lang="en-US" sz="2000" dirty="0">
                <a:solidFill>
                  <a:schemeClr val="tx1"/>
                </a:solidFill>
              </a:rPr>
              <a:t>quality reporting requirements and will help EPs avoid losing revenue should they not participate in PQRS</a:t>
            </a:r>
          </a:p>
          <a:p>
            <a:pPr lvl="1"/>
            <a:r>
              <a:rPr lang="en-US" sz="2000" dirty="0" smtClean="0">
                <a:solidFill>
                  <a:schemeClr val="tx1"/>
                </a:solidFill>
              </a:rPr>
              <a:t>In 2014, based on 2012 average Medicare billing rates, this </a:t>
            </a:r>
            <a:r>
              <a:rPr lang="en-US" sz="2000" b="1" dirty="0" smtClean="0">
                <a:solidFill>
                  <a:schemeClr val="tx1"/>
                </a:solidFill>
              </a:rPr>
              <a:t>revenue at risk by bone health specialty</a:t>
            </a:r>
            <a:r>
              <a:rPr lang="en-US" sz="2000" dirty="0" smtClean="0">
                <a:solidFill>
                  <a:schemeClr val="tx1"/>
                </a:solidFill>
              </a:rPr>
              <a:t> (which is greater in the 2015 calendar year) was:</a:t>
            </a:r>
          </a:p>
          <a:p>
            <a:pPr lvl="2"/>
            <a:r>
              <a:rPr lang="en-US" sz="2000" b="1" dirty="0" smtClean="0">
                <a:solidFill>
                  <a:schemeClr val="tx1"/>
                </a:solidFill>
              </a:rPr>
              <a:t>$5,249 (endocrinology)</a:t>
            </a:r>
          </a:p>
          <a:p>
            <a:pPr lvl="2"/>
            <a:r>
              <a:rPr lang="en-US" sz="2000" b="1" dirty="0" smtClean="0">
                <a:solidFill>
                  <a:schemeClr val="tx1"/>
                </a:solidFill>
              </a:rPr>
              <a:t>$6,769 (orthopaedics)</a:t>
            </a:r>
          </a:p>
          <a:p>
            <a:pPr lvl="2"/>
            <a:r>
              <a:rPr lang="en-US" sz="2000" b="1" dirty="0" smtClean="0">
                <a:solidFill>
                  <a:schemeClr val="tx1"/>
                </a:solidFill>
              </a:rPr>
              <a:t>$16,751 (rheumatology)</a:t>
            </a:r>
            <a:endParaRPr lang="en-US" sz="2000" dirty="0" smtClean="0">
              <a:solidFill>
                <a:schemeClr val="tx1"/>
              </a:solidFill>
            </a:endParaRPr>
          </a:p>
          <a:p>
            <a:pPr marL="0" indent="0">
              <a:buNone/>
            </a:pPr>
            <a:endParaRPr lang="en-US" sz="2000" b="1" u="sng" dirty="0" smtClean="0">
              <a:latin typeface="Helvetica" panose="020B0604020202020204" pitchFamily="34" charset="0"/>
              <a:cs typeface="Helvetica" panose="020B0604020202020204" pitchFamily="34" charset="0"/>
            </a:endParaRPr>
          </a:p>
        </p:txBody>
      </p:sp>
      <p:sp>
        <p:nvSpPr>
          <p:cNvPr id="6" name="Shape 32"/>
          <p:cNvSpPr/>
          <p:nvPr/>
        </p:nvSpPr>
        <p:spPr>
          <a:xfrm>
            <a:off x="2882070" y="341032"/>
            <a:ext cx="1156112" cy="317714"/>
          </a:xfrm>
          <a:prstGeom prst="rect">
            <a:avLst/>
          </a:prstGeom>
          <a:blipFill>
            <a:blip r:embed="rId3"/>
            <a:stretch>
              <a:fillRect/>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457" y="227561"/>
            <a:ext cx="1537853" cy="54465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085" y="38243"/>
            <a:ext cx="765823" cy="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398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idx="4294967295"/>
          </p:nvPr>
        </p:nvSpPr>
        <p:spPr>
          <a:xfrm>
            <a:off x="162655" y="892304"/>
            <a:ext cx="8818685" cy="749117"/>
          </a:xfrm>
        </p:spPr>
        <p:txBody>
          <a:bodyPr/>
          <a:lstStyle/>
          <a:p>
            <a:pPr algn="ctr" eaLnBrk="1" hangingPunct="1"/>
            <a:r>
              <a:rPr lang="en-US" sz="2400" i="1" u="sng" dirty="0" smtClean="0">
                <a:solidFill>
                  <a:srgbClr val="FF6911"/>
                </a:solidFill>
                <a:latin typeface="Helvetica" pitchFamily="34" charset="0"/>
                <a:cs typeface="Helvetica" pitchFamily="34" charset="0"/>
              </a:rPr>
              <a:t>2014 Osteoporosis Registry:</a:t>
            </a:r>
            <a:r>
              <a:rPr lang="en-US" sz="2400" i="1" dirty="0" smtClean="0">
                <a:solidFill>
                  <a:srgbClr val="FF6911"/>
                </a:solidFill>
                <a:latin typeface="Helvetica" pitchFamily="34" charset="0"/>
                <a:cs typeface="Helvetica" pitchFamily="34" charset="0"/>
              </a:rPr>
              <a:t/>
            </a:r>
            <a:br>
              <a:rPr lang="en-US" sz="2400" i="1" dirty="0" smtClean="0">
                <a:solidFill>
                  <a:srgbClr val="FF6911"/>
                </a:solidFill>
                <a:latin typeface="Helvetica" pitchFamily="34" charset="0"/>
                <a:cs typeface="Helvetica" pitchFamily="34" charset="0"/>
              </a:rPr>
            </a:br>
            <a:r>
              <a:rPr lang="en-US" sz="2200" i="1" dirty="0" smtClean="0">
                <a:solidFill>
                  <a:srgbClr val="FF6911"/>
                </a:solidFill>
                <a:latin typeface="Helvetica" pitchFamily="34" charset="0"/>
                <a:cs typeface="Helvetica" pitchFamily="34" charset="0"/>
              </a:rPr>
              <a:t>Approved as CMS Qualified Clinical Data Registry</a:t>
            </a:r>
            <a:endParaRPr lang="en-US" sz="2200" b="1" i="1" dirty="0">
              <a:solidFill>
                <a:srgbClr val="FF6911"/>
              </a:solidFill>
              <a:latin typeface="Helvetica" pitchFamily="34" charset="0"/>
              <a:cs typeface="Helvetica" pitchFamily="34" charset="0"/>
            </a:endParaRPr>
          </a:p>
        </p:txBody>
      </p:sp>
      <p:sp>
        <p:nvSpPr>
          <p:cNvPr id="56323" name="Rectangle 3"/>
          <p:cNvSpPr>
            <a:spLocks noGrp="1" noChangeArrowheads="1"/>
          </p:cNvSpPr>
          <p:nvPr>
            <p:ph type="body" idx="4294967295"/>
          </p:nvPr>
        </p:nvSpPr>
        <p:spPr>
          <a:xfrm>
            <a:off x="470509" y="1641421"/>
            <a:ext cx="8510831" cy="4308625"/>
          </a:xfrm>
        </p:spPr>
        <p:txBody>
          <a:bodyPr/>
          <a:lstStyle/>
          <a:p>
            <a:r>
              <a:rPr lang="en-US" sz="2000" dirty="0" smtClean="0">
                <a:latin typeface="Helvetica" panose="020B0604020202020204" pitchFamily="34" charset="0"/>
                <a:cs typeface="Helvetica" panose="020B0604020202020204" pitchFamily="34" charset="0"/>
              </a:rPr>
              <a:t>In May 2014, CMS approved the NBHA/NOF osteoporosis quality improvement registry (powered by CECity) as a Qualified Clinical Data Registry (QCDR) for the 2014 Physician Quality Reporting System (PQRS) program year</a:t>
            </a:r>
          </a:p>
          <a:p>
            <a:r>
              <a:rPr lang="en-US" sz="2000" dirty="0" smtClean="0">
                <a:latin typeface="Helvetica" panose="020B0604020202020204" pitchFamily="34" charset="0"/>
                <a:cs typeface="Helvetica" panose="020B0604020202020204" pitchFamily="34" charset="0"/>
              </a:rPr>
              <a:t>Includes 6 PQRS and 8 non-PQRS measures</a:t>
            </a:r>
          </a:p>
          <a:p>
            <a:r>
              <a:rPr lang="en-US" sz="2000" dirty="0">
                <a:latin typeface="Helvetica" panose="020B0604020202020204" pitchFamily="34" charset="0"/>
                <a:cs typeface="Helvetica" panose="020B0604020202020204" pitchFamily="34" charset="0"/>
              </a:rPr>
              <a:t>This QCDR designation has significant implications for all of us in osteoporosis and bone health, as evidenced by the recent statement by the Secretary of HHS of the goal to:</a:t>
            </a:r>
          </a:p>
          <a:p>
            <a:pPr lvl="1"/>
            <a:r>
              <a:rPr lang="en-US" sz="2000" dirty="0">
                <a:latin typeface="Helvetica" panose="020B0604020202020204" pitchFamily="34" charset="0"/>
                <a:cs typeface="Helvetica" panose="020B0604020202020204" pitchFamily="34" charset="0"/>
              </a:rPr>
              <a:t>tie</a:t>
            </a:r>
            <a:r>
              <a:rPr lang="en-US" sz="2000" b="1" dirty="0">
                <a:latin typeface="Helvetica" panose="020B0604020202020204" pitchFamily="34" charset="0"/>
                <a:cs typeface="Helvetica" panose="020B0604020202020204" pitchFamily="34" charset="0"/>
              </a:rPr>
              <a:t> </a:t>
            </a:r>
            <a:r>
              <a:rPr lang="en-US" sz="2000" b="1" u="sng" dirty="0">
                <a:latin typeface="Helvetica" panose="020B0604020202020204" pitchFamily="34" charset="0"/>
                <a:cs typeface="Helvetica" panose="020B0604020202020204" pitchFamily="34" charset="0"/>
              </a:rPr>
              <a:t>85% of all Medicare payments to quality or value by the end of </a:t>
            </a:r>
            <a:r>
              <a:rPr lang="en-US" sz="2000" b="1" u="sng" dirty="0" smtClean="0">
                <a:latin typeface="Helvetica" panose="020B0604020202020204" pitchFamily="34" charset="0"/>
                <a:cs typeface="Helvetica" panose="020B0604020202020204" pitchFamily="34" charset="0"/>
              </a:rPr>
              <a:t>2016</a:t>
            </a:r>
            <a:endParaRPr lang="en-US" sz="2000" b="1" dirty="0">
              <a:latin typeface="Helvetica" panose="020B0604020202020204" pitchFamily="34" charset="0"/>
              <a:cs typeface="Helvetica" panose="020B0604020202020204" pitchFamily="34" charset="0"/>
            </a:endParaRPr>
          </a:p>
          <a:p>
            <a:pPr lvl="1"/>
            <a:r>
              <a:rPr lang="en-US" sz="2000" b="1" dirty="0">
                <a:latin typeface="Helvetica" panose="020B0604020202020204" pitchFamily="34" charset="0"/>
                <a:cs typeface="Helvetica" panose="020B0604020202020204" pitchFamily="34" charset="0"/>
              </a:rPr>
              <a:t>move the Medicare program toward </a:t>
            </a:r>
            <a:r>
              <a:rPr lang="en-US" sz="2000" b="1" u="sng" dirty="0">
                <a:latin typeface="Helvetica" panose="020B0604020202020204" pitchFamily="34" charset="0"/>
                <a:cs typeface="Helvetica" panose="020B0604020202020204" pitchFamily="34" charset="0"/>
              </a:rPr>
              <a:t>paying providers based on quality, rather than the quantity, of care given patients</a:t>
            </a:r>
            <a:endParaRPr lang="en-US" sz="2000" u="sng" dirty="0">
              <a:latin typeface="Helvetica" panose="020B0604020202020204" pitchFamily="34" charset="0"/>
              <a:cs typeface="Helvetica" panose="020B0604020202020204" pitchFamily="34" charset="0"/>
            </a:endParaRPr>
          </a:p>
          <a:p>
            <a:endParaRPr lang="en" sz="1600" dirty="0"/>
          </a:p>
          <a:p>
            <a:pPr marL="0" lvl="0" indent="0">
              <a:buNone/>
            </a:pPr>
            <a:endParaRPr lang="en-US" sz="1600" dirty="0">
              <a:latin typeface="Helvetica" pitchFamily="34" charset="0"/>
              <a:cs typeface="Helvetica" pitchFamily="34" charset="0"/>
            </a:endParaRPr>
          </a:p>
          <a:p>
            <a:endParaRPr lang="en-US" sz="2000" dirty="0">
              <a:latin typeface="Helvetica" pitchFamily="34" charset="0"/>
              <a:cs typeface="Helvetica" pitchFamily="34" charset="0"/>
            </a:endParaRPr>
          </a:p>
        </p:txBody>
      </p:sp>
      <p:sp>
        <p:nvSpPr>
          <p:cNvPr id="6" name="Shape 32"/>
          <p:cNvSpPr/>
          <p:nvPr/>
        </p:nvSpPr>
        <p:spPr>
          <a:xfrm>
            <a:off x="2882070" y="341032"/>
            <a:ext cx="1156112" cy="317714"/>
          </a:xfrm>
          <a:prstGeom prst="rect">
            <a:avLst/>
          </a:prstGeom>
          <a:blipFill>
            <a:blip r:embed="rId3"/>
            <a:stretch>
              <a:fillRect/>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457" y="227561"/>
            <a:ext cx="1537853" cy="54465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085" y="38243"/>
            <a:ext cx="765823" cy="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2160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rrowheads="1"/>
          </p:cNvSpPr>
          <p:nvPr>
            <p:ph type="title" idx="4294967295"/>
          </p:nvPr>
        </p:nvSpPr>
        <p:spPr>
          <a:xfrm>
            <a:off x="162655" y="892304"/>
            <a:ext cx="8818685" cy="749117"/>
          </a:xfrm>
        </p:spPr>
        <p:txBody>
          <a:bodyPr/>
          <a:lstStyle/>
          <a:p>
            <a:pPr algn="ctr" eaLnBrk="1" hangingPunct="1"/>
            <a:r>
              <a:rPr lang="en-US" sz="2400" i="1" u="sng" dirty="0" smtClean="0">
                <a:solidFill>
                  <a:srgbClr val="FF6911"/>
                </a:solidFill>
                <a:latin typeface="Helvetica" pitchFamily="34" charset="0"/>
                <a:cs typeface="Helvetica" pitchFamily="34" charset="0"/>
              </a:rPr>
              <a:t>2015 Osteoporosis Registry:</a:t>
            </a:r>
            <a:r>
              <a:rPr lang="en-US" sz="2400" i="1" dirty="0" smtClean="0">
                <a:solidFill>
                  <a:srgbClr val="FF6911"/>
                </a:solidFill>
                <a:latin typeface="Helvetica" pitchFamily="34" charset="0"/>
                <a:cs typeface="Helvetica" pitchFamily="34" charset="0"/>
              </a:rPr>
              <a:t/>
            </a:r>
            <a:br>
              <a:rPr lang="en-US" sz="2400" i="1" dirty="0" smtClean="0">
                <a:solidFill>
                  <a:srgbClr val="FF6911"/>
                </a:solidFill>
                <a:latin typeface="Helvetica" pitchFamily="34" charset="0"/>
                <a:cs typeface="Helvetica" pitchFamily="34" charset="0"/>
              </a:rPr>
            </a:br>
            <a:r>
              <a:rPr lang="en-US" sz="2200" i="1" dirty="0" smtClean="0">
                <a:solidFill>
                  <a:srgbClr val="FF6911"/>
                </a:solidFill>
                <a:latin typeface="Helvetica" pitchFamily="34" charset="0"/>
                <a:cs typeface="Helvetica" pitchFamily="34" charset="0"/>
              </a:rPr>
              <a:t>Approved as CMS Qualified Clinical Data Registry</a:t>
            </a:r>
            <a:endParaRPr lang="en-US" sz="2200" b="1" i="1" dirty="0">
              <a:solidFill>
                <a:srgbClr val="FF6911"/>
              </a:solidFill>
              <a:latin typeface="Helvetica" pitchFamily="34" charset="0"/>
              <a:cs typeface="Helvetica" pitchFamily="34" charset="0"/>
            </a:endParaRPr>
          </a:p>
        </p:txBody>
      </p:sp>
      <p:sp>
        <p:nvSpPr>
          <p:cNvPr id="56323" name="Rectangle 3"/>
          <p:cNvSpPr>
            <a:spLocks noGrp="1" noChangeArrowheads="1"/>
          </p:cNvSpPr>
          <p:nvPr>
            <p:ph type="body" idx="4294967295"/>
          </p:nvPr>
        </p:nvSpPr>
        <p:spPr>
          <a:xfrm>
            <a:off x="316580" y="1854875"/>
            <a:ext cx="8510831" cy="4308625"/>
          </a:xfrm>
        </p:spPr>
        <p:txBody>
          <a:bodyPr/>
          <a:lstStyle/>
          <a:p>
            <a:pPr lvl="0"/>
            <a:r>
              <a:rPr lang="en-US" sz="2400" dirty="0">
                <a:latin typeface="Helvetica" panose="020B0604020202020204" pitchFamily="34" charset="0"/>
                <a:cs typeface="Helvetica" panose="020B0604020202020204" pitchFamily="34" charset="0"/>
              </a:rPr>
              <a:t>The 2015 osteoporosis QCDR has been approved by CMS </a:t>
            </a:r>
            <a:endParaRPr lang="en-US" sz="2400" dirty="0" smtClean="0">
              <a:latin typeface="Helvetica" panose="020B0604020202020204" pitchFamily="34" charset="0"/>
              <a:cs typeface="Helvetica" panose="020B0604020202020204" pitchFamily="34" charset="0"/>
            </a:endParaRPr>
          </a:p>
          <a:p>
            <a:pPr lvl="1"/>
            <a:r>
              <a:rPr lang="en-US" b="1" u="sng" dirty="0" smtClean="0">
                <a:latin typeface="Helvetica" panose="020B0604020202020204" pitchFamily="34" charset="0"/>
                <a:cs typeface="Helvetica" panose="020B0604020202020204" pitchFamily="34" charset="0"/>
              </a:rPr>
              <a:t>38 quality measures</a:t>
            </a:r>
            <a:r>
              <a:rPr lang="en-US" b="1" dirty="0" smtClean="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(22 </a:t>
            </a:r>
            <a:r>
              <a:rPr lang="en-US" dirty="0">
                <a:latin typeface="Helvetica" panose="020B0604020202020204" pitchFamily="34" charset="0"/>
                <a:cs typeface="Helvetica" panose="020B0604020202020204" pitchFamily="34" charset="0"/>
              </a:rPr>
              <a:t>PQRS and 16 non-PQRS </a:t>
            </a:r>
            <a:r>
              <a:rPr lang="en-US" dirty="0" smtClean="0">
                <a:latin typeface="Helvetica" panose="020B0604020202020204" pitchFamily="34" charset="0"/>
                <a:cs typeface="Helvetica" panose="020B0604020202020204" pitchFamily="34" charset="0"/>
              </a:rPr>
              <a:t>measures) are included</a:t>
            </a:r>
          </a:p>
          <a:p>
            <a:pPr lvl="1"/>
            <a:r>
              <a:rPr lang="en-US" dirty="0" smtClean="0">
                <a:latin typeface="Helvetica" panose="020B0604020202020204" pitchFamily="34" charset="0"/>
                <a:cs typeface="Helvetica" panose="020B0604020202020204" pitchFamily="34" charset="0"/>
              </a:rPr>
              <a:t>There </a:t>
            </a:r>
            <a:r>
              <a:rPr lang="en-US" dirty="0">
                <a:latin typeface="Helvetica" panose="020B0604020202020204" pitchFamily="34" charset="0"/>
                <a:cs typeface="Helvetica" panose="020B0604020202020204" pitchFamily="34" charset="0"/>
              </a:rPr>
              <a:t>are a </a:t>
            </a:r>
            <a:r>
              <a:rPr lang="en-US" b="1" dirty="0">
                <a:latin typeface="Helvetica" panose="020B0604020202020204" pitchFamily="34" charset="0"/>
                <a:cs typeface="Helvetica" panose="020B0604020202020204" pitchFamily="34" charset="0"/>
              </a:rPr>
              <a:t>number of new measures in this year’s </a:t>
            </a:r>
            <a:r>
              <a:rPr lang="en-US" b="1" dirty="0" smtClean="0">
                <a:latin typeface="Helvetica" panose="020B0604020202020204" pitchFamily="34" charset="0"/>
                <a:cs typeface="Helvetica" panose="020B0604020202020204" pitchFamily="34" charset="0"/>
              </a:rPr>
              <a:t>QCDR compared to last year, </a:t>
            </a:r>
            <a:r>
              <a:rPr lang="en-US" dirty="0">
                <a:latin typeface="Helvetica" panose="020B0604020202020204" pitchFamily="34" charset="0"/>
                <a:cs typeface="Helvetica" panose="020B0604020202020204" pitchFamily="34" charset="0"/>
              </a:rPr>
              <a:t>based on feedback from the bone health community and practice </a:t>
            </a:r>
            <a:r>
              <a:rPr lang="en-US" dirty="0" smtClean="0">
                <a:latin typeface="Helvetica" panose="020B0604020202020204" pitchFamily="34" charset="0"/>
                <a:cs typeface="Helvetica" panose="020B0604020202020204" pitchFamily="34" charset="0"/>
              </a:rPr>
              <a:t>managers regarding quality measures they are already reporting on and utilizing</a:t>
            </a:r>
          </a:p>
          <a:p>
            <a:pPr lvl="1"/>
            <a:r>
              <a:rPr lang="en-US" dirty="0" smtClean="0">
                <a:latin typeface="Helvetica" panose="020B0604020202020204" pitchFamily="34" charset="0"/>
                <a:cs typeface="Helvetica" panose="020B0604020202020204" pitchFamily="34" charset="0"/>
              </a:rPr>
              <a:t>The 2015 QCDR will be available in late 2015</a:t>
            </a:r>
            <a:endParaRPr lang="en-US" dirty="0">
              <a:latin typeface="Helvetica" panose="020B0604020202020204" pitchFamily="34" charset="0"/>
              <a:cs typeface="Helvetica" panose="020B0604020202020204" pitchFamily="34" charset="0"/>
            </a:endParaRPr>
          </a:p>
          <a:p>
            <a:pPr marL="0" lvl="0" indent="0">
              <a:buNone/>
            </a:pPr>
            <a:endParaRPr lang="en-US" sz="1600" dirty="0">
              <a:latin typeface="Helvetica" pitchFamily="34" charset="0"/>
              <a:cs typeface="Helvetica" pitchFamily="34" charset="0"/>
            </a:endParaRPr>
          </a:p>
          <a:p>
            <a:endParaRPr lang="en-US" sz="2000" dirty="0">
              <a:latin typeface="Helvetica" pitchFamily="34" charset="0"/>
              <a:cs typeface="Helvetica" pitchFamily="34" charset="0"/>
            </a:endParaRPr>
          </a:p>
        </p:txBody>
      </p:sp>
      <p:sp>
        <p:nvSpPr>
          <p:cNvPr id="6" name="Shape 32"/>
          <p:cNvSpPr/>
          <p:nvPr/>
        </p:nvSpPr>
        <p:spPr>
          <a:xfrm>
            <a:off x="2882070" y="341032"/>
            <a:ext cx="1156112" cy="317714"/>
          </a:xfrm>
          <a:prstGeom prst="rect">
            <a:avLst/>
          </a:prstGeom>
          <a:blipFill>
            <a:blip r:embed="rId3"/>
            <a:stretch>
              <a:fillRect/>
            </a:stretch>
          </a:blipFill>
        </p:spPr>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457" y="227561"/>
            <a:ext cx="1537853" cy="544657"/>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085" y="38243"/>
            <a:ext cx="765823" cy="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137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idx="4294967295"/>
          </p:nvPr>
        </p:nvSpPr>
        <p:spPr>
          <a:xfrm>
            <a:off x="0" y="976623"/>
            <a:ext cx="8820150" cy="747712"/>
          </a:xfrm>
        </p:spPr>
        <p:txBody>
          <a:bodyPr/>
          <a:lstStyle/>
          <a:p>
            <a:pPr algn="ctr">
              <a:buClr>
                <a:srgbClr val="000000"/>
              </a:buClr>
            </a:pPr>
            <a:r>
              <a:rPr lang="en-US" sz="3000" i="1" dirty="0" smtClean="0">
                <a:solidFill>
                  <a:srgbClr val="FF6911"/>
                </a:solidFill>
                <a:latin typeface="Arial" charset="0"/>
                <a:cs typeface="Arial" charset="0"/>
              </a:rPr>
              <a:t>Health Care Reform Helping to Drive</a:t>
            </a:r>
            <a:br>
              <a:rPr lang="en-US" sz="3000" i="1" dirty="0" smtClean="0">
                <a:solidFill>
                  <a:srgbClr val="FF6911"/>
                </a:solidFill>
                <a:latin typeface="Arial" charset="0"/>
                <a:cs typeface="Arial" charset="0"/>
              </a:rPr>
            </a:br>
            <a:r>
              <a:rPr lang="en-US" sz="3000" i="1" dirty="0" smtClean="0">
                <a:solidFill>
                  <a:srgbClr val="FF6911"/>
                </a:solidFill>
                <a:latin typeface="Arial" charset="0"/>
                <a:cs typeface="Arial" charset="0"/>
              </a:rPr>
              <a:t>FLS Adoption and Implementation </a:t>
            </a:r>
            <a:endParaRPr lang="en-US" sz="3000" b="1" i="1" dirty="0" smtClean="0">
              <a:solidFill>
                <a:srgbClr val="FF6911"/>
              </a:solidFill>
              <a:latin typeface="Arial" charset="0"/>
              <a:cs typeface="Arial" charset="0"/>
            </a:endParaRPr>
          </a:p>
        </p:txBody>
      </p:sp>
      <p:sp>
        <p:nvSpPr>
          <p:cNvPr id="56323" name="Rectangle 3"/>
          <p:cNvSpPr>
            <a:spLocks noGrp="1" noChangeArrowheads="1"/>
          </p:cNvSpPr>
          <p:nvPr>
            <p:ph type="body" idx="4294967295"/>
          </p:nvPr>
        </p:nvSpPr>
        <p:spPr>
          <a:xfrm>
            <a:off x="366711" y="1731055"/>
            <a:ext cx="8613775" cy="2468563"/>
          </a:xfrm>
        </p:spPr>
        <p:txBody>
          <a:bodyPr/>
          <a:lstStyle/>
          <a:p>
            <a:pPr marL="0" indent="0">
              <a:buNone/>
              <a:defRPr/>
            </a:pPr>
            <a:r>
              <a:rPr lang="en-US" sz="2000" b="1" dirty="0" smtClean="0">
                <a:latin typeface="Helvetica" pitchFamily="34" charset="0"/>
                <a:cs typeface="Helvetica" pitchFamily="34" charset="0"/>
              </a:rPr>
              <a:t>U.S</a:t>
            </a:r>
            <a:r>
              <a:rPr lang="en-US" sz="2000" b="1" dirty="0">
                <a:latin typeface="Helvetica" pitchFamily="34" charset="0"/>
                <a:cs typeface="Helvetica" pitchFamily="34" charset="0"/>
              </a:rPr>
              <a:t>. healthcare reform</a:t>
            </a:r>
            <a:r>
              <a:rPr lang="en-US" sz="2000" dirty="0">
                <a:latin typeface="Helvetica" pitchFamily="34" charset="0"/>
                <a:cs typeface="Helvetica" pitchFamily="34" charset="0"/>
              </a:rPr>
              <a:t> (“Affordable Care Act”) is transforming the healthcare system from </a:t>
            </a:r>
            <a:r>
              <a:rPr lang="en-US" sz="2000" b="1" dirty="0">
                <a:latin typeface="Helvetica" pitchFamily="34" charset="0"/>
                <a:cs typeface="Helvetica" pitchFamily="34" charset="0"/>
              </a:rPr>
              <a:t>fee for service</a:t>
            </a:r>
            <a:r>
              <a:rPr lang="en-US" sz="2000" dirty="0">
                <a:latin typeface="Helvetica" pitchFamily="34" charset="0"/>
                <a:cs typeface="Helvetica" pitchFamily="34" charset="0"/>
              </a:rPr>
              <a:t> to paying for </a:t>
            </a:r>
            <a:r>
              <a:rPr lang="en-US" sz="2000" b="1" dirty="0">
                <a:latin typeface="Helvetica" pitchFamily="34" charset="0"/>
                <a:cs typeface="Helvetica" pitchFamily="34" charset="0"/>
              </a:rPr>
              <a:t>quality, outcomes and care coordination </a:t>
            </a:r>
          </a:p>
          <a:p>
            <a:pPr marL="0" indent="0">
              <a:buNone/>
              <a:defRPr/>
            </a:pPr>
            <a:endParaRPr lang="en-US" sz="2000" b="1" dirty="0">
              <a:latin typeface="Helvetica" pitchFamily="34" charset="0"/>
              <a:cs typeface="Helvetica" pitchFamily="34" charset="0"/>
            </a:endParaRPr>
          </a:p>
          <a:p>
            <a:pPr marL="0" indent="0">
              <a:buNone/>
              <a:defRPr/>
            </a:pPr>
            <a:r>
              <a:rPr lang="en-US" sz="2000" b="1" dirty="0">
                <a:latin typeface="Helvetica" pitchFamily="34" charset="0"/>
                <a:cs typeface="Helvetica" pitchFamily="34" charset="0"/>
              </a:rPr>
              <a:t>Major </a:t>
            </a:r>
            <a:r>
              <a:rPr lang="en-US" sz="2000" b="1" dirty="0" smtClean="0">
                <a:latin typeface="Helvetica" pitchFamily="34" charset="0"/>
                <a:cs typeface="Helvetica" pitchFamily="34" charset="0"/>
              </a:rPr>
              <a:t>Centers for Medicare &amp; Medicaid Services (CMS) </a:t>
            </a:r>
            <a:r>
              <a:rPr lang="en-US" sz="2000" b="1" dirty="0">
                <a:latin typeface="Helvetica" pitchFamily="34" charset="0"/>
                <a:cs typeface="Helvetica" pitchFamily="34" charset="0"/>
              </a:rPr>
              <a:t>initiatives include:</a:t>
            </a:r>
          </a:p>
          <a:p>
            <a:pPr>
              <a:defRPr/>
            </a:pPr>
            <a:r>
              <a:rPr lang="en-US" sz="2000" dirty="0">
                <a:latin typeface="Helvetica" pitchFamily="34" charset="0"/>
                <a:cs typeface="Helvetica" pitchFamily="34" charset="0"/>
              </a:rPr>
              <a:t>Accountable Care Organizations</a:t>
            </a:r>
          </a:p>
          <a:p>
            <a:pPr>
              <a:defRPr/>
            </a:pPr>
            <a:r>
              <a:rPr lang="en-US" sz="2000" dirty="0">
                <a:latin typeface="Helvetica" pitchFamily="34" charset="0"/>
                <a:cs typeface="Helvetica" pitchFamily="34" charset="0"/>
              </a:rPr>
              <a:t>Patient-Centered Medical Home model</a:t>
            </a:r>
          </a:p>
          <a:p>
            <a:pPr>
              <a:defRPr/>
            </a:pPr>
            <a:r>
              <a:rPr lang="en-US" sz="2000" dirty="0">
                <a:latin typeface="Helvetica" pitchFamily="34" charset="0"/>
                <a:cs typeface="Helvetica" pitchFamily="34" charset="0"/>
              </a:rPr>
              <a:t>Bundled payment initiatives</a:t>
            </a:r>
          </a:p>
          <a:p>
            <a:pPr>
              <a:defRPr/>
            </a:pPr>
            <a:r>
              <a:rPr lang="en-US" sz="2000" dirty="0">
                <a:latin typeface="Helvetica" pitchFamily="34" charset="0"/>
                <a:cs typeface="Helvetica" pitchFamily="34" charset="0"/>
              </a:rPr>
              <a:t>Qualified Clinical Data </a:t>
            </a:r>
            <a:r>
              <a:rPr lang="en-US" sz="2000" dirty="0" smtClean="0">
                <a:latin typeface="Helvetica" pitchFamily="34" charset="0"/>
                <a:cs typeface="Helvetica" pitchFamily="34" charset="0"/>
              </a:rPr>
              <a:t>Registries (QCDR)</a:t>
            </a:r>
            <a:endParaRPr lang="en-US" sz="2000" dirty="0">
              <a:latin typeface="Helvetica" pitchFamily="34" charset="0"/>
              <a:cs typeface="Helvetica" pitchFamily="34" charset="0"/>
            </a:endParaRPr>
          </a:p>
          <a:p>
            <a:pPr>
              <a:defRPr/>
            </a:pPr>
            <a:r>
              <a:rPr lang="en-US" sz="2000" dirty="0">
                <a:latin typeface="Helvetica" pitchFamily="34" charset="0"/>
                <a:cs typeface="Helvetica" pitchFamily="34" charset="0"/>
              </a:rPr>
              <a:t>Medicare Advantage “5 Star” program</a:t>
            </a:r>
          </a:p>
          <a:p>
            <a:pPr>
              <a:defRPr/>
            </a:pPr>
            <a:r>
              <a:rPr lang="en-US" sz="2000" dirty="0">
                <a:latin typeface="Helvetica" pitchFamily="34" charset="0"/>
                <a:cs typeface="Helvetica" pitchFamily="34" charset="0"/>
              </a:rPr>
              <a:t>meaningful use electronic medical record incentive program</a:t>
            </a:r>
          </a:p>
          <a:p>
            <a:pPr marL="0" indent="0" eaLnBrk="1" fontAlgn="auto" hangingPunct="1">
              <a:spcBef>
                <a:spcPts val="600"/>
              </a:spcBef>
              <a:spcAft>
                <a:spcPts val="0"/>
              </a:spcAft>
              <a:buClr>
                <a:schemeClr val="dk1"/>
              </a:buClr>
              <a:buSzPct val="166666"/>
              <a:buNone/>
              <a:defRPr/>
            </a:pPr>
            <a:endParaRPr lang="en-US" sz="1600" dirty="0" smtClean="0">
              <a:solidFill>
                <a:schemeClr val="dk1"/>
              </a:solidFill>
              <a:latin typeface="Helvetica" pitchFamily="34" charset="0"/>
              <a:cs typeface="Helvetica" pitchFamily="34" charset="0"/>
              <a:sym typeface="Arial"/>
            </a:endParaRPr>
          </a:p>
        </p:txBody>
      </p:sp>
      <p:sp>
        <p:nvSpPr>
          <p:cNvPr id="5" name="Shape 32"/>
          <p:cNvSpPr/>
          <p:nvPr/>
        </p:nvSpPr>
        <p:spPr>
          <a:xfrm>
            <a:off x="3993943"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2179842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27034" y="740801"/>
            <a:ext cx="9055100" cy="677078"/>
          </a:xfrm>
          <a:prstGeom prst="rect">
            <a:avLst/>
          </a:prstGeom>
        </p:spPr>
        <p:txBody>
          <a:bodyPr wrap="square" lIns="91425" tIns="91425" rIns="91425" bIns="91425" anchor="b" anchorCtr="0">
            <a:spAutoFit/>
          </a:bodyPr>
          <a:lstStyle/>
          <a:p>
            <a:pPr algn="ctr">
              <a:buNone/>
            </a:pPr>
            <a:r>
              <a:rPr lang="en" sz="3200" i="1" kern="1200" spc="-100" dirty="0" smtClean="0">
                <a:solidFill>
                  <a:srgbClr val="FF6911"/>
                </a:solidFill>
                <a:latin typeface="Helvetica"/>
                <a:cs typeface="Helvetica"/>
              </a:rPr>
              <a:t>FLS Supports the CMS Triple Aim</a:t>
            </a:r>
            <a:endParaRPr lang="en" sz="3200" i="1" kern="1200" spc="-100" dirty="0">
              <a:solidFill>
                <a:srgbClr val="FF6911"/>
              </a:solidFill>
              <a:latin typeface="Helvetica"/>
              <a:cs typeface="Helvetica"/>
            </a:endParaRPr>
          </a:p>
        </p:txBody>
      </p:sp>
      <p:sp>
        <p:nvSpPr>
          <p:cNvPr id="31" name="Shape 31"/>
          <p:cNvSpPr>
            <a:spLocks noGrp="1"/>
          </p:cNvSpPr>
          <p:nvPr>
            <p:ph type="body" idx="1"/>
          </p:nvPr>
        </p:nvSpPr>
        <p:spPr>
          <a:xfrm>
            <a:off x="130630" y="1943021"/>
            <a:ext cx="8951504" cy="4421693"/>
          </a:xfrm>
          <a:prstGeom prst="rect">
            <a:avLst/>
          </a:prstGeom>
        </p:spPr>
        <p:txBody>
          <a:bodyPr wrap="square" lIns="91425" tIns="91425" rIns="91425" bIns="91425" anchor="t" anchorCtr="0">
            <a:spAutoFit/>
          </a:bodyPr>
          <a:lstStyle/>
          <a:p>
            <a:pPr marL="0" lvl="1" indent="0">
              <a:buNone/>
            </a:pPr>
            <a:r>
              <a:rPr lang="en-US" sz="2200" b="1" dirty="0" smtClean="0">
                <a:solidFill>
                  <a:srgbClr val="FF6911"/>
                </a:solidFill>
                <a:latin typeface="Helvetica" panose="020B0604020202020204" pitchFamily="34" charset="0"/>
                <a:cs typeface="Helvetica" panose="020B0604020202020204" pitchFamily="34" charset="0"/>
              </a:rPr>
              <a:t>Better </a:t>
            </a:r>
            <a:r>
              <a:rPr lang="en-US" sz="2200" b="1" dirty="0">
                <a:solidFill>
                  <a:srgbClr val="FF6911"/>
                </a:solidFill>
                <a:latin typeface="Helvetica" panose="020B0604020202020204" pitchFamily="34" charset="0"/>
                <a:cs typeface="Helvetica" panose="020B0604020202020204" pitchFamily="34" charset="0"/>
              </a:rPr>
              <a:t>care</a:t>
            </a:r>
            <a:r>
              <a:rPr lang="en-US" sz="2200" dirty="0">
                <a:solidFill>
                  <a:srgbClr val="FF6911"/>
                </a:solidFill>
                <a:latin typeface="Helvetica" panose="020B0604020202020204" pitchFamily="34" charset="0"/>
                <a:cs typeface="Helvetica" panose="020B0604020202020204" pitchFamily="34" charset="0"/>
              </a:rPr>
              <a:t> </a:t>
            </a:r>
            <a:r>
              <a:rPr lang="en-US" sz="2200" b="1" dirty="0" smtClean="0">
                <a:solidFill>
                  <a:srgbClr val="FF6911"/>
                </a:solidFill>
                <a:latin typeface="Helvetica" panose="020B0604020202020204" pitchFamily="34" charset="0"/>
                <a:cs typeface="Helvetica" panose="020B0604020202020204" pitchFamily="34" charset="0"/>
              </a:rPr>
              <a:t>for patients </a:t>
            </a:r>
            <a:r>
              <a:rPr lang="en-US" sz="2000" dirty="0" smtClean="0">
                <a:latin typeface="Helvetica" panose="020B0604020202020204" pitchFamily="34" charset="0"/>
                <a:cs typeface="Helvetica" panose="020B0604020202020204" pitchFamily="34" charset="0"/>
              </a:rPr>
              <a:t>(increase </a:t>
            </a:r>
            <a:r>
              <a:rPr lang="en-US" sz="2000" dirty="0">
                <a:latin typeface="Helvetica" panose="020B0604020202020204" pitchFamily="34" charset="0"/>
                <a:cs typeface="Helvetica" panose="020B0604020202020204" pitchFamily="34" charset="0"/>
              </a:rPr>
              <a:t>in </a:t>
            </a:r>
            <a:r>
              <a:rPr lang="en-US" sz="2000" dirty="0" smtClean="0">
                <a:latin typeface="Helvetica" panose="020B0604020202020204" pitchFamily="34" charset="0"/>
                <a:cs typeface="Helvetica" panose="020B0604020202020204" pitchFamily="34" charset="0"/>
              </a:rPr>
              <a:t>screening </a:t>
            </a:r>
            <a:r>
              <a:rPr lang="en-US" sz="2000" dirty="0">
                <a:latin typeface="Helvetica" panose="020B0604020202020204" pitchFamily="34" charset="0"/>
                <a:cs typeface="Helvetica" panose="020B0604020202020204" pitchFamily="34" charset="0"/>
              </a:rPr>
              <a:t>and treatment </a:t>
            </a:r>
            <a:r>
              <a:rPr lang="en-US" sz="2000" dirty="0" smtClean="0">
                <a:latin typeface="Helvetica" panose="020B0604020202020204" pitchFamily="34" charset="0"/>
                <a:cs typeface="Helvetica" panose="020B0604020202020204" pitchFamily="34" charset="0"/>
              </a:rPr>
              <a:t>rates)</a:t>
            </a:r>
          </a:p>
          <a:p>
            <a:pPr marL="342900" lvl="1" indent="-342900"/>
            <a:r>
              <a:rPr lang="en-US" sz="2000" dirty="0">
                <a:latin typeface="Helvetica" panose="020B0604020202020204" pitchFamily="34" charset="0"/>
                <a:cs typeface="Helvetica" panose="020B0604020202020204" pitchFamily="34" charset="0"/>
              </a:rPr>
              <a:t>d</a:t>
            </a:r>
            <a:r>
              <a:rPr lang="en-US" sz="2000" dirty="0" smtClean="0">
                <a:latin typeface="Helvetica" panose="020B0604020202020204" pitchFamily="34" charset="0"/>
                <a:cs typeface="Helvetica" panose="020B0604020202020204" pitchFamily="34" charset="0"/>
              </a:rPr>
              <a:t>iagnosis, screening and treatment drives improved patient outcomes</a:t>
            </a:r>
          </a:p>
          <a:p>
            <a:pPr marL="342900" lvl="1" indent="-342900"/>
            <a:endParaRPr lang="en-US" sz="800" dirty="0" smtClean="0">
              <a:latin typeface="Helvetica" panose="020B0604020202020204" pitchFamily="34" charset="0"/>
              <a:cs typeface="Helvetica" panose="020B0604020202020204" pitchFamily="34" charset="0"/>
            </a:endParaRPr>
          </a:p>
          <a:p>
            <a:pPr marL="0" lvl="1" indent="0">
              <a:buNone/>
            </a:pPr>
            <a:r>
              <a:rPr lang="en-US" sz="2200" b="1" dirty="0">
                <a:solidFill>
                  <a:srgbClr val="FF6911"/>
                </a:solidFill>
                <a:latin typeface="Helvetica" panose="020B0604020202020204" pitchFamily="34" charset="0"/>
                <a:cs typeface="Helvetica" panose="020B0604020202020204" pitchFamily="34" charset="0"/>
              </a:rPr>
              <a:t>Better health for our communities </a:t>
            </a:r>
            <a:r>
              <a:rPr lang="en-US" sz="2000" dirty="0">
                <a:latin typeface="Helvetica" panose="020B0604020202020204" pitchFamily="34" charset="0"/>
                <a:cs typeface="Helvetica" panose="020B0604020202020204" pitchFamily="34" charset="0"/>
              </a:rPr>
              <a:t>(reductions in the incidence of secondary fractures)</a:t>
            </a:r>
          </a:p>
          <a:p>
            <a:pPr marL="342900" lvl="1" indent="-342900"/>
            <a:r>
              <a:rPr lang="en-US" sz="2000" dirty="0">
                <a:latin typeface="Helvetica" panose="020B0604020202020204" pitchFamily="34" charset="0"/>
                <a:cs typeface="Helvetica" panose="020B0604020202020204" pitchFamily="34" charset="0"/>
              </a:rPr>
              <a:t>up to 50% of repeat fractures can be avoided </a:t>
            </a:r>
          </a:p>
          <a:p>
            <a:pPr marL="0" lvl="1" indent="0">
              <a:buNone/>
            </a:pPr>
            <a:endParaRPr lang="en-US" sz="800" b="1" dirty="0" smtClean="0">
              <a:latin typeface="Helvetica" panose="020B0604020202020204" pitchFamily="34" charset="0"/>
              <a:cs typeface="Helvetica" panose="020B0604020202020204" pitchFamily="34" charset="0"/>
            </a:endParaRPr>
          </a:p>
          <a:p>
            <a:pPr marL="0" lvl="1" indent="0">
              <a:buNone/>
            </a:pPr>
            <a:r>
              <a:rPr lang="en-US" sz="2200" b="1" dirty="0" smtClean="0">
                <a:solidFill>
                  <a:srgbClr val="FF6911"/>
                </a:solidFill>
                <a:latin typeface="Helvetica" panose="020B0604020202020204" pitchFamily="34" charset="0"/>
                <a:cs typeface="Helvetica" panose="020B0604020202020204" pitchFamily="34" charset="0"/>
              </a:rPr>
              <a:t>Lower costs through improvement for our healthcare system</a:t>
            </a:r>
            <a:endParaRPr lang="en-US" sz="2200" b="1" dirty="0" smtClean="0">
              <a:latin typeface="Helvetica" panose="020B0604020202020204" pitchFamily="34" charset="0"/>
              <a:cs typeface="Helvetica" panose="020B0604020202020204" pitchFamily="34" charset="0"/>
            </a:endParaRPr>
          </a:p>
          <a:p>
            <a:pPr marL="342900" lvl="1" indent="-342900"/>
            <a:r>
              <a:rPr lang="en-US" sz="2000" dirty="0" smtClean="0">
                <a:latin typeface="Helvetica" panose="020B0604020202020204" pitchFamily="34" charset="0"/>
                <a:cs typeface="Helvetica" panose="020B0604020202020204" pitchFamily="34" charset="0"/>
              </a:rPr>
              <a:t>every 100 patients in a FLS program, 1 hip fracture and 2-3 other fractures avoided</a:t>
            </a:r>
          </a:p>
          <a:p>
            <a:pPr marL="742950" lvl="2" indent="-342900"/>
            <a:r>
              <a:rPr lang="en-US" sz="2000" b="1" dirty="0">
                <a:latin typeface="Helvetica" panose="020B0604020202020204" pitchFamily="34" charset="0"/>
                <a:cs typeface="Helvetica" panose="020B0604020202020204" pitchFamily="34" charset="0"/>
              </a:rPr>
              <a:t>a</a:t>
            </a:r>
            <a:r>
              <a:rPr lang="en-US" sz="2000" b="1" dirty="0" smtClean="0">
                <a:latin typeface="Helvetica" panose="020B0604020202020204" pitchFamily="34" charset="0"/>
                <a:cs typeface="Helvetica" panose="020B0604020202020204" pitchFamily="34" charset="0"/>
              </a:rPr>
              <a:t> 500 patient FLS program would net ~$175,000-225,000 in healthcare cost savings </a:t>
            </a:r>
            <a:r>
              <a:rPr lang="en-US" sz="2000" dirty="0" smtClean="0">
                <a:latin typeface="Helvetica" panose="020B0604020202020204" pitchFamily="34" charset="0"/>
                <a:cs typeface="Helvetica" panose="020B0604020202020204" pitchFamily="34" charset="0"/>
              </a:rPr>
              <a:t>(after taking into account FLS coordinator salary, bone density testing, and treatment costs)</a:t>
            </a:r>
            <a:endParaRPr lang="en-US" sz="2000" dirty="0">
              <a:latin typeface="Helvetica" pitchFamily="34" charset="0"/>
              <a:cs typeface="Helvetica" pitchFamily="34" charset="0"/>
            </a:endParaRPr>
          </a:p>
        </p:txBody>
      </p:sp>
      <p:sp>
        <p:nvSpPr>
          <p:cNvPr id="4" name="Shape 32"/>
          <p:cNvSpPr/>
          <p:nvPr/>
        </p:nvSpPr>
        <p:spPr>
          <a:xfrm>
            <a:off x="4093956"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3021352662"/>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297711" y="667174"/>
            <a:ext cx="8548578" cy="923299"/>
          </a:xfrm>
          <a:prstGeom prst="rect">
            <a:avLst/>
          </a:prstGeom>
        </p:spPr>
        <p:txBody>
          <a:bodyPr wrap="square" lIns="91425" tIns="91425" rIns="91425" bIns="91425" anchor="b" anchorCtr="0">
            <a:spAutoFit/>
          </a:bodyPr>
          <a:lstStyle/>
          <a:p>
            <a:pPr algn="ctr"/>
            <a:r>
              <a:rPr lang="en-US" sz="2400" i="1" dirty="0">
                <a:solidFill>
                  <a:srgbClr val="FF6911"/>
                </a:solidFill>
                <a:latin typeface="+mj-lt"/>
                <a:cs typeface="Helvetica" pitchFamily="34" charset="0"/>
              </a:rPr>
              <a:t>Introduction to the </a:t>
            </a:r>
            <a:r>
              <a:rPr lang="en-US" sz="2400" i="1" dirty="0" smtClean="0">
                <a:solidFill>
                  <a:srgbClr val="FF6911"/>
                </a:solidFill>
                <a:latin typeface="+mj-lt"/>
                <a:cs typeface="Helvetica" pitchFamily="34" charset="0"/>
              </a:rPr>
              <a:t>FLS</a:t>
            </a:r>
            <a:r>
              <a:rPr lang="en-US" sz="2400" i="1" dirty="0">
                <a:solidFill>
                  <a:srgbClr val="FF6911"/>
                </a:solidFill>
                <a:latin typeface="+mj-lt"/>
                <a:cs typeface="Helvetica" pitchFamily="34" charset="0"/>
              </a:rPr>
              <a:t> </a:t>
            </a:r>
            <a:r>
              <a:rPr lang="en-US" sz="2400" i="1" dirty="0" smtClean="0">
                <a:solidFill>
                  <a:srgbClr val="FF6911"/>
                </a:solidFill>
                <a:latin typeface="+mj-lt"/>
                <a:cs typeface="Helvetica" pitchFamily="34" charset="0"/>
              </a:rPr>
              <a:t>Post-Fracture Prevention Program / </a:t>
            </a:r>
            <a:r>
              <a:rPr lang="en-US" sz="2400" i="1" dirty="0">
                <a:solidFill>
                  <a:srgbClr val="FF6911"/>
                </a:solidFill>
                <a:latin typeface="+mj-lt"/>
                <a:cs typeface="Helvetica" pitchFamily="34" charset="0"/>
              </a:rPr>
              <a:t>FLS Coordinator Position</a:t>
            </a:r>
            <a:endParaRPr lang="en" sz="2400" i="1" kern="1200" spc="-100" dirty="0">
              <a:solidFill>
                <a:srgbClr val="FF6911"/>
              </a:solidFill>
              <a:latin typeface="+mj-lt"/>
              <a:cs typeface="Helvetica" pitchFamily="34" charset="0"/>
            </a:endParaRPr>
          </a:p>
        </p:txBody>
      </p:sp>
      <p:sp>
        <p:nvSpPr>
          <p:cNvPr id="31" name="Shape 31"/>
          <p:cNvSpPr>
            <a:spLocks noGrp="1"/>
          </p:cNvSpPr>
          <p:nvPr>
            <p:ph type="body" idx="1"/>
          </p:nvPr>
        </p:nvSpPr>
        <p:spPr>
          <a:xfrm>
            <a:off x="297711" y="1782722"/>
            <a:ext cx="8548577" cy="4862839"/>
          </a:xfrm>
          <a:prstGeom prst="rect">
            <a:avLst/>
          </a:prstGeom>
        </p:spPr>
        <p:txBody>
          <a:bodyPr wrap="square" lIns="91425" tIns="91425" rIns="91425" bIns="91425" anchor="t" anchorCtr="0">
            <a:spAutoFit/>
          </a:bodyPr>
          <a:lstStyle/>
          <a:p>
            <a:pPr>
              <a:spcBef>
                <a:spcPts val="0"/>
              </a:spcBef>
            </a:pPr>
            <a:r>
              <a:rPr lang="en-US" sz="1600" dirty="0" smtClean="0">
                <a:latin typeface="Helvetica" pitchFamily="34" charset="0"/>
                <a:cs typeface="Helvetica" pitchFamily="34" charset="0"/>
              </a:rPr>
              <a:t>A post-fracture prevention Fracture </a:t>
            </a:r>
            <a:r>
              <a:rPr lang="en-US" sz="1600" dirty="0">
                <a:latin typeface="Helvetica" pitchFamily="34" charset="0"/>
                <a:cs typeface="Helvetica" pitchFamily="34" charset="0"/>
              </a:rPr>
              <a:t>Liaison Service (FLS) </a:t>
            </a:r>
            <a:r>
              <a:rPr lang="en-US" sz="1600" dirty="0" smtClean="0">
                <a:latin typeface="Helvetica" pitchFamily="34" charset="0"/>
                <a:cs typeface="Helvetica" pitchFamily="34" charset="0"/>
              </a:rPr>
              <a:t>program aims </a:t>
            </a:r>
            <a:r>
              <a:rPr lang="en-US" sz="1600" dirty="0">
                <a:latin typeface="Helvetica" pitchFamily="34" charset="0"/>
                <a:cs typeface="Helvetica" pitchFamily="34" charset="0"/>
              </a:rPr>
              <a:t>to ensure that post-fracture patients receive appropriate </a:t>
            </a:r>
            <a:r>
              <a:rPr lang="en-US" sz="1600" dirty="0" smtClean="0">
                <a:latin typeface="Helvetica" pitchFamily="34" charset="0"/>
                <a:cs typeface="Helvetica" pitchFamily="34" charset="0"/>
              </a:rPr>
              <a:t>diagnosis</a:t>
            </a:r>
            <a:r>
              <a:rPr lang="en-US" sz="1600" dirty="0">
                <a:latin typeface="Helvetica" pitchFamily="34" charset="0"/>
                <a:cs typeface="Helvetica" pitchFamily="34" charset="0"/>
              </a:rPr>
              <a:t>, </a:t>
            </a:r>
            <a:r>
              <a:rPr lang="en-US" sz="1600" dirty="0" smtClean="0">
                <a:latin typeface="Helvetica" pitchFamily="34" charset="0"/>
                <a:cs typeface="Helvetica" pitchFamily="34" charset="0"/>
              </a:rPr>
              <a:t>treatment </a:t>
            </a:r>
            <a:r>
              <a:rPr lang="en-US" sz="1600" dirty="0">
                <a:latin typeface="Helvetica" pitchFamily="34" charset="0"/>
                <a:cs typeface="Helvetica" pitchFamily="34" charset="0"/>
              </a:rPr>
              <a:t>and follow-up in order to bolster treatment adherence, reduce secondary </a:t>
            </a:r>
            <a:r>
              <a:rPr lang="en-US" sz="1600" dirty="0" smtClean="0">
                <a:latin typeface="Helvetica" pitchFamily="34" charset="0"/>
                <a:cs typeface="Helvetica" pitchFamily="34" charset="0"/>
              </a:rPr>
              <a:t>fractures </a:t>
            </a:r>
            <a:r>
              <a:rPr lang="en-US" sz="1600" dirty="0">
                <a:latin typeface="Helvetica" pitchFamily="34" charset="0"/>
                <a:cs typeface="Helvetica" pitchFamily="34" charset="0"/>
              </a:rPr>
              <a:t>and create </a:t>
            </a:r>
            <a:r>
              <a:rPr lang="en-US" sz="1600" dirty="0" smtClean="0">
                <a:latin typeface="Helvetica" pitchFamily="34" charset="0"/>
                <a:cs typeface="Helvetica" pitchFamily="34" charset="0"/>
              </a:rPr>
              <a:t>cost savings</a:t>
            </a:r>
            <a:endParaRPr lang="en-US" sz="1600" dirty="0">
              <a:latin typeface="Helvetica" pitchFamily="34" charset="0"/>
              <a:cs typeface="Helvetica" pitchFamily="34" charset="0"/>
            </a:endParaRPr>
          </a:p>
          <a:p>
            <a:pPr>
              <a:spcBef>
                <a:spcPts val="0"/>
              </a:spcBef>
            </a:pPr>
            <a:r>
              <a:rPr lang="en-US" sz="1600" dirty="0">
                <a:latin typeface="Helvetica" pitchFamily="34" charset="0"/>
                <a:cs typeface="Helvetica" pitchFamily="34" charset="0"/>
              </a:rPr>
              <a:t>FLS sites identify a FLS Coordinator </a:t>
            </a:r>
            <a:r>
              <a:rPr lang="en-US" sz="1600" dirty="0" smtClean="0">
                <a:latin typeface="Helvetica" pitchFamily="34" charset="0"/>
                <a:cs typeface="Helvetica" pitchFamily="34" charset="0"/>
              </a:rPr>
              <a:t>responsible </a:t>
            </a:r>
            <a:r>
              <a:rPr lang="en-US" sz="1600" dirty="0">
                <a:latin typeface="Helvetica" pitchFamily="34" charset="0"/>
                <a:cs typeface="Helvetica" pitchFamily="34" charset="0"/>
              </a:rPr>
              <a:t>for ensuring continuity of care for post-fracture </a:t>
            </a:r>
            <a:r>
              <a:rPr lang="en-US" sz="1600" dirty="0" smtClean="0">
                <a:latin typeface="Helvetica" pitchFamily="34" charset="0"/>
                <a:cs typeface="Helvetica" pitchFamily="34" charset="0"/>
              </a:rPr>
              <a:t>patients:</a:t>
            </a:r>
            <a:endParaRPr lang="en-US" sz="1600" dirty="0">
              <a:latin typeface="Helvetica" pitchFamily="34" charset="0"/>
              <a:cs typeface="Helvetica" pitchFamily="34" charset="0"/>
            </a:endParaRPr>
          </a:p>
          <a:p>
            <a:pPr lvl="1">
              <a:spcBef>
                <a:spcPts val="0"/>
              </a:spcBef>
            </a:pPr>
            <a:r>
              <a:rPr lang="en-US" sz="1600" dirty="0">
                <a:latin typeface="Helvetica" pitchFamily="34" charset="0"/>
                <a:cs typeface="Helvetica" pitchFamily="34" charset="0"/>
              </a:rPr>
              <a:t>Typically an allied health </a:t>
            </a:r>
            <a:r>
              <a:rPr lang="en-US" sz="1600" dirty="0" smtClean="0">
                <a:latin typeface="Helvetica" pitchFamily="34" charset="0"/>
                <a:cs typeface="Helvetica" pitchFamily="34" charset="0"/>
              </a:rPr>
              <a:t>professional (NP/PA/RN), </a:t>
            </a:r>
            <a:r>
              <a:rPr lang="en-US" sz="1600" dirty="0">
                <a:latin typeface="Helvetica" pitchFamily="34" charset="0"/>
                <a:cs typeface="Helvetica" pitchFamily="34" charset="0"/>
              </a:rPr>
              <a:t>the FLS Coordinator identifies, communicates </a:t>
            </a:r>
            <a:r>
              <a:rPr lang="en-US" sz="1600" dirty="0" smtClean="0">
                <a:latin typeface="Helvetica" pitchFamily="34" charset="0"/>
                <a:cs typeface="Helvetica" pitchFamily="34" charset="0"/>
              </a:rPr>
              <a:t>with </a:t>
            </a:r>
            <a:r>
              <a:rPr lang="en-US" sz="1600" dirty="0">
                <a:latin typeface="Helvetica" pitchFamily="34" charset="0"/>
                <a:cs typeface="Helvetica" pitchFamily="34" charset="0"/>
              </a:rPr>
              <a:t>and monitors post-fracture patients and </a:t>
            </a:r>
            <a:r>
              <a:rPr lang="en-US" sz="1600" dirty="0" smtClean="0">
                <a:latin typeface="Helvetica" pitchFamily="34" charset="0"/>
                <a:cs typeface="Helvetica" pitchFamily="34" charset="0"/>
              </a:rPr>
              <a:t>ensures </a:t>
            </a:r>
            <a:r>
              <a:rPr lang="en-US" sz="1600" dirty="0">
                <a:latin typeface="Helvetica" pitchFamily="34" charset="0"/>
                <a:cs typeface="Helvetica" pitchFamily="34" charset="0"/>
              </a:rPr>
              <a:t>receipt of appropriate testing and treatment under the supervision of the patient’s primary care </a:t>
            </a:r>
            <a:r>
              <a:rPr lang="en-US" sz="1600" dirty="0" smtClean="0">
                <a:latin typeface="Helvetica" pitchFamily="34" charset="0"/>
                <a:cs typeface="Helvetica" pitchFamily="34" charset="0"/>
              </a:rPr>
              <a:t>physician, </a:t>
            </a:r>
            <a:r>
              <a:rPr lang="en-US" sz="1600" dirty="0">
                <a:latin typeface="Helvetica" pitchFamily="34" charset="0"/>
                <a:cs typeface="Helvetica" pitchFamily="34" charset="0"/>
              </a:rPr>
              <a:t>orthopaedic </a:t>
            </a:r>
            <a:r>
              <a:rPr lang="en-US" sz="1600" dirty="0" smtClean="0">
                <a:latin typeface="Helvetica" pitchFamily="34" charset="0"/>
                <a:cs typeface="Helvetica" pitchFamily="34" charset="0"/>
              </a:rPr>
              <a:t>surgeon</a:t>
            </a:r>
            <a:r>
              <a:rPr lang="en-US" sz="1600" dirty="0">
                <a:latin typeface="Helvetica" pitchFamily="34" charset="0"/>
                <a:cs typeface="Helvetica" pitchFamily="34" charset="0"/>
              </a:rPr>
              <a:t>, </a:t>
            </a:r>
            <a:r>
              <a:rPr lang="en-US" sz="1600" dirty="0" smtClean="0">
                <a:latin typeface="Helvetica" pitchFamily="34" charset="0"/>
                <a:cs typeface="Helvetica" pitchFamily="34" charset="0"/>
              </a:rPr>
              <a:t>endocrinologist, rheumatologist or </a:t>
            </a:r>
            <a:r>
              <a:rPr lang="en-US" sz="1600" dirty="0">
                <a:latin typeface="Helvetica" pitchFamily="34" charset="0"/>
                <a:cs typeface="Helvetica" pitchFamily="34" charset="0"/>
              </a:rPr>
              <a:t>other responsible physician</a:t>
            </a:r>
          </a:p>
          <a:p>
            <a:pPr lvl="1">
              <a:spcBef>
                <a:spcPts val="0"/>
              </a:spcBef>
            </a:pPr>
            <a:r>
              <a:rPr lang="en-US" sz="1600" dirty="0">
                <a:latin typeface="Helvetica" pitchFamily="34" charset="0"/>
                <a:cs typeface="Helvetica" pitchFamily="34" charset="0"/>
              </a:rPr>
              <a:t>FLS Coordinators also work with hospital administrative staff </a:t>
            </a:r>
            <a:r>
              <a:rPr lang="en-US" sz="1600" dirty="0" smtClean="0">
                <a:latin typeface="Helvetica" pitchFamily="34" charset="0"/>
                <a:cs typeface="Helvetica" pitchFamily="34" charset="0"/>
              </a:rPr>
              <a:t>to ensure the FLS </a:t>
            </a:r>
            <a:r>
              <a:rPr lang="en-US" sz="1600" dirty="0">
                <a:latin typeface="Helvetica" pitchFamily="34" charset="0"/>
                <a:cs typeface="Helvetica" pitchFamily="34" charset="0"/>
              </a:rPr>
              <a:t>meets certain </a:t>
            </a:r>
            <a:r>
              <a:rPr lang="en-US" sz="1600" dirty="0" smtClean="0">
                <a:latin typeface="Helvetica" pitchFamily="34" charset="0"/>
                <a:cs typeface="Helvetica" pitchFamily="34" charset="0"/>
              </a:rPr>
              <a:t>treatment, prevention and outcome measures</a:t>
            </a:r>
            <a:r>
              <a:rPr lang="en-US" sz="1600" dirty="0">
                <a:latin typeface="Helvetica" pitchFamily="34" charset="0"/>
                <a:cs typeface="Helvetica" pitchFamily="34" charset="0"/>
              </a:rPr>
              <a:t>, as well as data collection requirements and standards</a:t>
            </a:r>
          </a:p>
          <a:p>
            <a:pPr>
              <a:spcBef>
                <a:spcPts val="0"/>
              </a:spcBef>
            </a:pPr>
            <a:r>
              <a:rPr lang="en-US" sz="1600" dirty="0">
                <a:latin typeface="Helvetica" pitchFamily="34" charset="0"/>
                <a:cs typeface="Helvetica" pitchFamily="34" charset="0"/>
              </a:rPr>
              <a:t>Individual FLS programs may vary from setting to setting, but are all based on the core process outlined on the next slide</a:t>
            </a:r>
          </a:p>
          <a:p>
            <a:pPr lvl="1">
              <a:spcBef>
                <a:spcPts val="0"/>
              </a:spcBef>
            </a:pPr>
            <a:r>
              <a:rPr lang="en-US" sz="1600" dirty="0">
                <a:latin typeface="Helvetica" pitchFamily="34" charset="0"/>
                <a:cs typeface="Helvetica" pitchFamily="34" charset="0"/>
              </a:rPr>
              <a:t>The model assumes that the FLS Coordinator is a </a:t>
            </a:r>
            <a:r>
              <a:rPr lang="en-US" sz="1600" dirty="0" smtClean="0">
                <a:latin typeface="Helvetica" pitchFamily="34" charset="0"/>
                <a:cs typeface="Helvetica" pitchFamily="34" charset="0"/>
              </a:rPr>
              <a:t>NP or PA; to </a:t>
            </a:r>
            <a:r>
              <a:rPr lang="en-US" sz="1600" dirty="0">
                <a:latin typeface="Helvetica" pitchFamily="34" charset="0"/>
                <a:cs typeface="Helvetica" pitchFamily="34" charset="0"/>
              </a:rPr>
              <a:t>the extent that services are provided by a physician or nurse without a </a:t>
            </a:r>
            <a:r>
              <a:rPr lang="en-US" sz="1600" dirty="0" smtClean="0">
                <a:latin typeface="Helvetica" pitchFamily="34" charset="0"/>
                <a:cs typeface="Helvetica" pitchFamily="34" charset="0"/>
              </a:rPr>
              <a:t>National Provider Identification (NPI) </a:t>
            </a:r>
            <a:r>
              <a:rPr lang="en-US" sz="1600" dirty="0">
                <a:latin typeface="Helvetica" pitchFamily="34" charset="0"/>
                <a:cs typeface="Helvetica" pitchFamily="34" charset="0"/>
              </a:rPr>
              <a:t>number, different protocols will apply and services may be billed as “incident to”</a:t>
            </a:r>
          </a:p>
        </p:txBody>
      </p:sp>
      <p:sp>
        <p:nvSpPr>
          <p:cNvPr id="32" name="Shape 32"/>
          <p:cNvSpPr/>
          <p:nvPr/>
        </p:nvSpPr>
        <p:spPr>
          <a:xfrm>
            <a:off x="3993943"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1680630113"/>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432654" y="557064"/>
            <a:ext cx="8278689" cy="492412"/>
          </a:xfrm>
          <a:prstGeom prst="rect">
            <a:avLst/>
          </a:prstGeom>
        </p:spPr>
        <p:txBody>
          <a:bodyPr wrap="square" lIns="91425" tIns="91425" rIns="91425" bIns="91425" anchor="b" anchorCtr="0">
            <a:spAutoFit/>
          </a:bodyPr>
          <a:lstStyle/>
          <a:p>
            <a:pPr algn="ctr"/>
            <a:r>
              <a:rPr lang="en-US" sz="2000" i="1" dirty="0" smtClean="0">
                <a:solidFill>
                  <a:srgbClr val="FF6911"/>
                </a:solidFill>
                <a:latin typeface="Helvetica" pitchFamily="34" charset="0"/>
                <a:cs typeface="Helvetica" pitchFamily="34" charset="0"/>
              </a:rPr>
              <a:t>FLS </a:t>
            </a:r>
            <a:r>
              <a:rPr lang="en-US" sz="2000" i="1" dirty="0">
                <a:solidFill>
                  <a:srgbClr val="FF6911"/>
                </a:solidFill>
                <a:latin typeface="Helvetica" pitchFamily="34" charset="0"/>
                <a:cs typeface="Helvetica" pitchFamily="34" charset="0"/>
              </a:rPr>
              <a:t>Coordinator </a:t>
            </a:r>
            <a:r>
              <a:rPr lang="en-US" sz="2000" i="1" dirty="0" smtClean="0">
                <a:solidFill>
                  <a:srgbClr val="FF6911"/>
                </a:solidFill>
                <a:latin typeface="Helvetica" pitchFamily="34" charset="0"/>
                <a:cs typeface="Helvetica" pitchFamily="34" charset="0"/>
              </a:rPr>
              <a:t>Reimbursement Model</a:t>
            </a:r>
            <a:endParaRPr lang="en" sz="2000" i="1" kern="1200" spc="-100" dirty="0">
              <a:solidFill>
                <a:srgbClr val="FF6911"/>
              </a:solidFill>
              <a:latin typeface="Helvetica" pitchFamily="34" charset="0"/>
              <a:cs typeface="Helvetica" pitchFamily="34" charset="0"/>
            </a:endParaRPr>
          </a:p>
        </p:txBody>
      </p:sp>
      <p:sp>
        <p:nvSpPr>
          <p:cNvPr id="32" name="Shape 32"/>
          <p:cNvSpPr/>
          <p:nvPr/>
        </p:nvSpPr>
        <p:spPr>
          <a:xfrm>
            <a:off x="3993943" y="227148"/>
            <a:ext cx="1156112" cy="317714"/>
          </a:xfrm>
          <a:prstGeom prst="rect">
            <a:avLst/>
          </a:prstGeom>
          <a:blipFill>
            <a:blip r:embed="rId3"/>
            <a:stretch>
              <a:fillRect/>
            </a:stretch>
          </a:blipFill>
        </p:spPr>
      </p:sp>
      <p:cxnSp>
        <p:nvCxnSpPr>
          <p:cNvPr id="55" name="Straight Connector 54"/>
          <p:cNvCxnSpPr/>
          <p:nvPr/>
        </p:nvCxnSpPr>
        <p:spPr>
          <a:xfrm flipV="1">
            <a:off x="6913288" y="4134900"/>
            <a:ext cx="127349" cy="0"/>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951118" y="4049464"/>
            <a:ext cx="116215" cy="1336"/>
          </a:xfrm>
          <a:prstGeom prst="line">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528748" y="4135198"/>
            <a:ext cx="13181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bwMode="auto">
          <a:xfrm rot="5400000" flipH="1" flipV="1">
            <a:off x="2011864" y="2756102"/>
            <a:ext cx="416949" cy="117594"/>
          </a:xfrm>
          <a:prstGeom prst="bentConnector2">
            <a:avLst/>
          </a:prstGeom>
          <a:solidFill>
            <a:schemeClr val="accent1"/>
          </a:solidFill>
          <a:ln w="12700" cap="flat" cmpd="sng" algn="ctr">
            <a:solidFill>
              <a:schemeClr val="tx1"/>
            </a:solidFill>
            <a:prstDash val="solid"/>
            <a:round/>
            <a:headEnd type="none" w="med" len="med"/>
            <a:tailEnd type="arrow"/>
          </a:ln>
          <a:effectLst/>
        </p:spPr>
      </p:cxnSp>
      <p:cxnSp>
        <p:nvCxnSpPr>
          <p:cNvPr id="69" name="Elbow Connector 68"/>
          <p:cNvCxnSpPr/>
          <p:nvPr/>
        </p:nvCxnSpPr>
        <p:spPr bwMode="auto">
          <a:xfrm rot="16200000" flipH="1">
            <a:off x="1969416" y="3584829"/>
            <a:ext cx="474821" cy="90571"/>
          </a:xfrm>
          <a:prstGeom prst="bentConnector2">
            <a:avLst/>
          </a:prstGeom>
          <a:solidFill>
            <a:schemeClr val="accent1"/>
          </a:solidFill>
          <a:ln w="12700" cap="flat" cmpd="sng" algn="ctr">
            <a:solidFill>
              <a:schemeClr val="tx1"/>
            </a:solidFill>
            <a:prstDash val="solid"/>
            <a:round/>
            <a:headEnd type="none" w="med" len="med"/>
            <a:tailEnd type="arrow"/>
          </a:ln>
          <a:effectLst/>
        </p:spPr>
      </p:cxnSp>
      <p:cxnSp>
        <p:nvCxnSpPr>
          <p:cNvPr id="70" name="Shape 191"/>
          <p:cNvCxnSpPr/>
          <p:nvPr/>
        </p:nvCxnSpPr>
        <p:spPr bwMode="auto">
          <a:xfrm>
            <a:off x="3569545" y="2606424"/>
            <a:ext cx="118868" cy="343537"/>
          </a:xfrm>
          <a:prstGeom prst="bentConnector2">
            <a:avLst/>
          </a:prstGeom>
          <a:solidFill>
            <a:schemeClr val="accent1"/>
          </a:solidFill>
          <a:ln w="12700" cap="flat" cmpd="sng" algn="ctr">
            <a:solidFill>
              <a:schemeClr val="tx1"/>
            </a:solidFill>
            <a:prstDash val="solid"/>
            <a:round/>
            <a:headEnd type="none" w="med" len="med"/>
            <a:tailEnd type="arrow"/>
          </a:ln>
          <a:effectLst/>
        </p:spPr>
      </p:cxnSp>
      <p:cxnSp>
        <p:nvCxnSpPr>
          <p:cNvPr id="71" name="Shape 193"/>
          <p:cNvCxnSpPr/>
          <p:nvPr/>
        </p:nvCxnSpPr>
        <p:spPr bwMode="auto">
          <a:xfrm flipV="1">
            <a:off x="3516016" y="3457792"/>
            <a:ext cx="146997" cy="409734"/>
          </a:xfrm>
          <a:prstGeom prst="bentConnector2">
            <a:avLst/>
          </a:prstGeom>
          <a:solidFill>
            <a:schemeClr val="accent1"/>
          </a:solidFill>
          <a:ln w="12700" cap="flat" cmpd="sng" algn="ctr">
            <a:solidFill>
              <a:schemeClr val="tx1"/>
            </a:solidFill>
            <a:prstDash val="solid"/>
            <a:round/>
            <a:headEnd type="none" w="med" len="med"/>
            <a:tailEnd type="arrow"/>
          </a:ln>
          <a:effectLst/>
        </p:spPr>
      </p:cxnSp>
      <p:cxnSp>
        <p:nvCxnSpPr>
          <p:cNvPr id="72" name="Shape 196"/>
          <p:cNvCxnSpPr/>
          <p:nvPr/>
        </p:nvCxnSpPr>
        <p:spPr bwMode="auto">
          <a:xfrm rot="5400000" flipH="1" flipV="1">
            <a:off x="80341" y="2960013"/>
            <a:ext cx="809138" cy="277900"/>
          </a:xfrm>
          <a:prstGeom prst="bentConnector2">
            <a:avLst/>
          </a:prstGeom>
          <a:solidFill>
            <a:schemeClr val="accent1"/>
          </a:solidFill>
          <a:ln w="12700" cap="flat" cmpd="sng" algn="ctr">
            <a:solidFill>
              <a:schemeClr val="tx1"/>
            </a:solidFill>
            <a:prstDash val="solid"/>
            <a:round/>
            <a:headEnd type="none" w="med" len="med"/>
            <a:tailEnd type="arrow"/>
          </a:ln>
          <a:effectLst/>
        </p:spPr>
      </p:cxnSp>
      <p:cxnSp>
        <p:nvCxnSpPr>
          <p:cNvPr id="73" name="Shape 198"/>
          <p:cNvCxnSpPr/>
          <p:nvPr/>
        </p:nvCxnSpPr>
        <p:spPr bwMode="auto">
          <a:xfrm rot="16200000" flipH="1">
            <a:off x="77815" y="3148107"/>
            <a:ext cx="814579" cy="278288"/>
          </a:xfrm>
          <a:prstGeom prst="bentConnector2">
            <a:avLst/>
          </a:prstGeom>
          <a:solidFill>
            <a:schemeClr val="accent1"/>
          </a:solidFill>
          <a:ln w="12700" cap="flat" cmpd="sng" algn="ctr">
            <a:solidFill>
              <a:schemeClr val="tx1"/>
            </a:solidFill>
            <a:prstDash val="solid"/>
            <a:round/>
            <a:headEnd type="none" w="med" len="med"/>
            <a:tailEnd type="arrow"/>
          </a:ln>
          <a:effectLst/>
        </p:spPr>
      </p:cxnSp>
      <p:cxnSp>
        <p:nvCxnSpPr>
          <p:cNvPr id="77" name="Shape 214"/>
          <p:cNvCxnSpPr/>
          <p:nvPr/>
        </p:nvCxnSpPr>
        <p:spPr bwMode="auto">
          <a:xfrm rot="16200000" flipH="1">
            <a:off x="1175648" y="2982673"/>
            <a:ext cx="233918" cy="132613"/>
          </a:xfrm>
          <a:prstGeom prst="bentConnector2">
            <a:avLst/>
          </a:prstGeom>
          <a:solidFill>
            <a:schemeClr val="accent1"/>
          </a:solidFill>
          <a:ln w="12700" cap="flat" cmpd="sng" algn="ctr">
            <a:solidFill>
              <a:schemeClr val="tx1"/>
            </a:solidFill>
            <a:prstDash val="solid"/>
            <a:round/>
            <a:headEnd type="none" w="med" len="med"/>
            <a:tailEnd type="arrow"/>
          </a:ln>
          <a:effectLst/>
        </p:spPr>
      </p:cxnSp>
      <p:cxnSp>
        <p:nvCxnSpPr>
          <p:cNvPr id="78" name="Shape 217"/>
          <p:cNvCxnSpPr/>
          <p:nvPr/>
        </p:nvCxnSpPr>
        <p:spPr bwMode="auto">
          <a:xfrm rot="5400000" flipH="1" flipV="1">
            <a:off x="1175916" y="3221136"/>
            <a:ext cx="232998" cy="132229"/>
          </a:xfrm>
          <a:prstGeom prst="bentConnector2">
            <a:avLst/>
          </a:prstGeom>
          <a:solidFill>
            <a:schemeClr val="accent1"/>
          </a:solidFill>
          <a:ln w="12700" cap="flat" cmpd="sng" algn="ctr">
            <a:solidFill>
              <a:schemeClr val="tx1"/>
            </a:solidFill>
            <a:prstDash val="solid"/>
            <a:round/>
            <a:headEnd type="none" w="med" len="med"/>
            <a:tailEnd type="arrow"/>
          </a:ln>
          <a:effectLst/>
        </p:spPr>
      </p:cxnSp>
      <p:grpSp>
        <p:nvGrpSpPr>
          <p:cNvPr id="82" name="Group 81"/>
          <p:cNvGrpSpPr/>
          <p:nvPr/>
        </p:nvGrpSpPr>
        <p:grpSpPr>
          <a:xfrm>
            <a:off x="217000" y="1638656"/>
            <a:ext cx="128960" cy="1582185"/>
            <a:chOff x="84645" y="1870439"/>
            <a:chExt cx="96137" cy="1582185"/>
          </a:xfrm>
        </p:grpSpPr>
        <p:cxnSp>
          <p:nvCxnSpPr>
            <p:cNvPr id="83" name="Straight Connector 82"/>
            <p:cNvCxnSpPr/>
            <p:nvPr/>
          </p:nvCxnSpPr>
          <p:spPr bwMode="auto">
            <a:xfrm flipH="1">
              <a:off x="84645" y="1870439"/>
              <a:ext cx="0" cy="158218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a:off x="89342" y="3448685"/>
              <a:ext cx="9144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cxnSp>
        <p:nvCxnSpPr>
          <p:cNvPr id="86" name="Elbow Connector 85"/>
          <p:cNvCxnSpPr/>
          <p:nvPr/>
        </p:nvCxnSpPr>
        <p:spPr bwMode="auto">
          <a:xfrm>
            <a:off x="4350902" y="3203877"/>
            <a:ext cx="263446" cy="931321"/>
          </a:xfrm>
          <a:prstGeom prst="bentConnector3">
            <a:avLst>
              <a:gd name="adj1" fmla="val 50000"/>
            </a:avLst>
          </a:prstGeom>
          <a:solidFill>
            <a:schemeClr val="accent1"/>
          </a:solidFill>
          <a:ln w="12700" cap="flat" cmpd="sng" algn="ctr">
            <a:solidFill>
              <a:schemeClr val="tx1"/>
            </a:solidFill>
            <a:prstDash val="solid"/>
            <a:round/>
            <a:headEnd type="none" w="med" len="med"/>
            <a:tailEnd type="arrow"/>
          </a:ln>
          <a:effectLst/>
        </p:spPr>
      </p:cxnSp>
      <p:cxnSp>
        <p:nvCxnSpPr>
          <p:cNvPr id="88" name="Straight Connector 87"/>
          <p:cNvCxnSpPr/>
          <p:nvPr/>
        </p:nvCxnSpPr>
        <p:spPr bwMode="auto">
          <a:xfrm flipH="1">
            <a:off x="3764476" y="3397400"/>
            <a:ext cx="0" cy="1801286"/>
          </a:xfrm>
          <a:prstGeom prst="line">
            <a:avLst/>
          </a:prstGeom>
          <a:solidFill>
            <a:schemeClr val="accent1">
              <a:lumMod val="50000"/>
            </a:schemeClr>
          </a:solidFill>
          <a:ln w="12700"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a:off x="2060104" y="3369542"/>
            <a:ext cx="0" cy="1008112"/>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7" name="Rectangle 96"/>
          <p:cNvSpPr/>
          <p:nvPr/>
        </p:nvSpPr>
        <p:spPr>
          <a:xfrm>
            <a:off x="253530" y="5943598"/>
            <a:ext cx="5564867" cy="872034"/>
          </a:xfrm>
          <a:prstGeom prst="rect">
            <a:avLst/>
          </a:prstGeom>
        </p:spPr>
        <p:txBody>
          <a:bodyPr wrap="square" lIns="91440" tIns="0" rIns="0" bIns="0" numCol="1" spcCol="914400">
            <a:spAutoFit/>
          </a:bodyPr>
          <a:lstStyle/>
          <a:p>
            <a:endParaRPr lang="en-US" sz="850" baseline="30000" dirty="0" smtClean="0">
              <a:solidFill>
                <a:schemeClr val="tx1"/>
              </a:solidFill>
              <a:ea typeface="Verdana" pitchFamily="34" charset="0"/>
              <a:cs typeface="Calibri" pitchFamily="34" charset="0"/>
            </a:endParaRPr>
          </a:p>
          <a:p>
            <a:r>
              <a:rPr lang="en-US" sz="850" baseline="30000" dirty="0" smtClean="0">
                <a:solidFill>
                  <a:schemeClr val="tx1"/>
                </a:solidFill>
                <a:ea typeface="Verdana" pitchFamily="34" charset="0"/>
                <a:cs typeface="Calibri" pitchFamily="34" charset="0"/>
              </a:rPr>
              <a:t>1 </a:t>
            </a:r>
            <a:r>
              <a:rPr lang="en-US" sz="850" dirty="0" smtClean="0">
                <a:solidFill>
                  <a:schemeClr val="tx1"/>
                </a:solidFill>
                <a:ea typeface="Verdana" pitchFamily="34" charset="0"/>
                <a:cs typeface="Calibri" pitchFamily="34" charset="0"/>
              </a:rPr>
              <a:t>FLS Coordinator should be an allied health professional certified by CMS or other organization to be determined</a:t>
            </a:r>
          </a:p>
          <a:p>
            <a:r>
              <a:rPr lang="en-US" sz="850" baseline="30000" dirty="0" smtClean="0">
                <a:solidFill>
                  <a:schemeClr val="tx1"/>
                </a:solidFill>
                <a:ea typeface="Verdana" pitchFamily="34" charset="0"/>
                <a:cs typeface="Calibri" pitchFamily="34" charset="0"/>
              </a:rPr>
              <a:t>2</a:t>
            </a:r>
            <a:r>
              <a:rPr lang="en-US" sz="850" dirty="0" smtClean="0">
                <a:solidFill>
                  <a:schemeClr val="tx1"/>
                </a:solidFill>
                <a:ea typeface="Verdana" pitchFamily="34" charset="0"/>
                <a:cs typeface="Calibri" pitchFamily="34" charset="0"/>
              </a:rPr>
              <a:t> CPT codes 99213 and 99214 are typically used by specialists and may require 24 modifier (unrelated E/M service by same physician or qualified health professional during a postoperative period)</a:t>
            </a:r>
          </a:p>
          <a:p>
            <a:r>
              <a:rPr lang="en-US" sz="850" baseline="30000" dirty="0" smtClean="0">
                <a:solidFill>
                  <a:schemeClr val="tx1"/>
                </a:solidFill>
                <a:ea typeface="Verdana" pitchFamily="34" charset="0"/>
                <a:cs typeface="Calibri" pitchFamily="34" charset="0"/>
              </a:rPr>
              <a:t>3</a:t>
            </a:r>
            <a:r>
              <a:rPr lang="en-US" sz="850" dirty="0" smtClean="0">
                <a:solidFill>
                  <a:schemeClr val="tx1"/>
                </a:solidFill>
                <a:ea typeface="Verdana" pitchFamily="34" charset="0"/>
                <a:cs typeface="Calibri" pitchFamily="34" charset="0"/>
              </a:rPr>
              <a:t> Not currently reimbursed by Medicare</a:t>
            </a:r>
          </a:p>
          <a:p>
            <a:r>
              <a:rPr lang="en-US" sz="850" baseline="30000" dirty="0">
                <a:solidFill>
                  <a:schemeClr val="tx1"/>
                </a:solidFill>
                <a:ea typeface="Verdana" pitchFamily="34" charset="0"/>
                <a:cs typeface="Calibri" pitchFamily="34" charset="0"/>
              </a:rPr>
              <a:t>4 </a:t>
            </a:r>
            <a:r>
              <a:rPr lang="en-US" sz="850" dirty="0">
                <a:solidFill>
                  <a:schemeClr val="tx1"/>
                </a:solidFill>
                <a:ea typeface="Verdana" pitchFamily="34" charset="0"/>
                <a:cs typeface="Calibri" pitchFamily="34" charset="0"/>
              </a:rPr>
              <a:t>Typically reported by PCPs</a:t>
            </a:r>
          </a:p>
          <a:p>
            <a:endParaRPr lang="en-US" sz="850" dirty="0" smtClean="0">
              <a:solidFill>
                <a:schemeClr val="tx1"/>
              </a:solidFill>
              <a:ea typeface="Verdana" pitchFamily="34" charset="0"/>
              <a:cs typeface="Calibri" pitchFamily="34" charset="0"/>
            </a:endParaRPr>
          </a:p>
        </p:txBody>
      </p:sp>
      <p:sp>
        <p:nvSpPr>
          <p:cNvPr id="98" name="Rectangle 97"/>
          <p:cNvSpPr/>
          <p:nvPr/>
        </p:nvSpPr>
        <p:spPr>
          <a:xfrm>
            <a:off x="5781539" y="5835051"/>
            <a:ext cx="1851249" cy="654025"/>
          </a:xfrm>
          <a:prstGeom prst="rect">
            <a:avLst/>
          </a:prstGeom>
        </p:spPr>
        <p:txBody>
          <a:bodyPr wrap="square" tIns="0" rIns="0" bIns="0">
            <a:spAutoFit/>
          </a:bodyPr>
          <a:lstStyle/>
          <a:p>
            <a:pPr lvl="0"/>
            <a:r>
              <a:rPr lang="en-US" sz="850" dirty="0" smtClean="0">
                <a:solidFill>
                  <a:schemeClr val="tx1"/>
                </a:solidFill>
                <a:ea typeface="Verdana" pitchFamily="34" charset="0"/>
                <a:cs typeface="Calibri" pitchFamily="34" charset="0"/>
              </a:rPr>
              <a:t>EMR: Electronic Medical Record</a:t>
            </a:r>
          </a:p>
          <a:p>
            <a:pPr lvl="0"/>
            <a:r>
              <a:rPr lang="en-US" sz="850" dirty="0" smtClean="0">
                <a:solidFill>
                  <a:schemeClr val="tx1"/>
                </a:solidFill>
                <a:ea typeface="Verdana" pitchFamily="34" charset="0"/>
                <a:cs typeface="Calibri" pitchFamily="34" charset="0"/>
              </a:rPr>
              <a:t>PAC: Post-Acute </a:t>
            </a:r>
            <a:r>
              <a:rPr lang="en-US" sz="850" dirty="0">
                <a:solidFill>
                  <a:schemeClr val="tx1"/>
                </a:solidFill>
                <a:ea typeface="Verdana" pitchFamily="34" charset="0"/>
                <a:cs typeface="Calibri" pitchFamily="34" charset="0"/>
              </a:rPr>
              <a:t>C</a:t>
            </a:r>
            <a:r>
              <a:rPr lang="en-US" sz="850" dirty="0" smtClean="0">
                <a:solidFill>
                  <a:schemeClr val="tx1"/>
                </a:solidFill>
                <a:ea typeface="Verdana" pitchFamily="34" charset="0"/>
                <a:cs typeface="Calibri" pitchFamily="34" charset="0"/>
              </a:rPr>
              <a:t>are</a:t>
            </a:r>
          </a:p>
          <a:p>
            <a:pPr lvl="0"/>
            <a:r>
              <a:rPr lang="en-US" sz="850" dirty="0" smtClean="0">
                <a:solidFill>
                  <a:schemeClr val="tx1"/>
                </a:solidFill>
                <a:ea typeface="Verdana" pitchFamily="34" charset="0"/>
                <a:cs typeface="Calibri" pitchFamily="34" charset="0"/>
              </a:rPr>
              <a:t>PCP: Primary Care Physician</a:t>
            </a:r>
          </a:p>
          <a:p>
            <a:pPr lvl="0"/>
            <a:r>
              <a:rPr lang="en-US" sz="850" dirty="0" smtClean="0">
                <a:solidFill>
                  <a:schemeClr val="tx1"/>
                </a:solidFill>
                <a:ea typeface="Verdana" pitchFamily="34" charset="0"/>
                <a:cs typeface="Calibri" pitchFamily="34" charset="0"/>
              </a:rPr>
              <a:t>BMD: Bone Mineral Density</a:t>
            </a:r>
          </a:p>
          <a:p>
            <a:pPr lvl="0"/>
            <a:r>
              <a:rPr lang="en-US" sz="850" dirty="0" smtClean="0">
                <a:solidFill>
                  <a:schemeClr val="tx1"/>
                </a:solidFill>
                <a:ea typeface="Verdana" pitchFamily="34" charset="0"/>
                <a:cs typeface="Calibri" pitchFamily="34" charset="0"/>
              </a:rPr>
              <a:t>E/M: Evaluation and Management</a:t>
            </a:r>
          </a:p>
        </p:txBody>
      </p:sp>
      <p:sp>
        <p:nvSpPr>
          <p:cNvPr id="99" name="Rectangle 98"/>
          <p:cNvSpPr/>
          <p:nvPr/>
        </p:nvSpPr>
        <p:spPr>
          <a:xfrm>
            <a:off x="7632788" y="5835051"/>
            <a:ext cx="1298410" cy="654025"/>
          </a:xfrm>
          <a:prstGeom prst="rect">
            <a:avLst/>
          </a:prstGeom>
        </p:spPr>
        <p:txBody>
          <a:bodyPr wrap="square" tIns="0" rIns="0" bIns="0">
            <a:spAutoFit/>
          </a:bodyPr>
          <a:lstStyle/>
          <a:p>
            <a:pPr lvl="0"/>
            <a:r>
              <a:rPr lang="en-US" sz="850" dirty="0" smtClean="0">
                <a:solidFill>
                  <a:schemeClr val="tx1"/>
                </a:solidFill>
                <a:ea typeface="Verdana" pitchFamily="34" charset="0"/>
                <a:cs typeface="Calibri" pitchFamily="34" charset="0"/>
              </a:rPr>
              <a:t>Current Procedural Terminology (CPT</a:t>
            </a:r>
            <a:r>
              <a:rPr lang="en-US" sz="850" baseline="30000" dirty="0" smtClean="0">
                <a:solidFill>
                  <a:schemeClr val="tx1"/>
                </a:solidFill>
                <a:ea typeface="Verdana" pitchFamily="34" charset="0"/>
                <a:cs typeface="Calibri" pitchFamily="34" charset="0"/>
              </a:rPr>
              <a:t>®</a:t>
            </a:r>
            <a:r>
              <a:rPr lang="en-US" sz="850" dirty="0" smtClean="0">
                <a:solidFill>
                  <a:schemeClr val="tx1"/>
                </a:solidFill>
                <a:ea typeface="Verdana" pitchFamily="34" charset="0"/>
                <a:cs typeface="Calibri" pitchFamily="34" charset="0"/>
              </a:rPr>
              <a:t>) is a registered trademark of the American Medical Association (AMA</a:t>
            </a:r>
            <a:r>
              <a:rPr lang="en-US" sz="850" dirty="0" smtClean="0">
                <a:solidFill>
                  <a:srgbClr val="565656"/>
                </a:solidFill>
                <a:ea typeface="Verdana" pitchFamily="34" charset="0"/>
                <a:cs typeface="Calibri" pitchFamily="34" charset="0"/>
              </a:rPr>
              <a:t>).</a:t>
            </a:r>
          </a:p>
        </p:txBody>
      </p:sp>
      <p:sp>
        <p:nvSpPr>
          <p:cNvPr id="2" name="Rounded Rectangle 1"/>
          <p:cNvSpPr/>
          <p:nvPr/>
        </p:nvSpPr>
        <p:spPr>
          <a:xfrm>
            <a:off x="186440" y="1166230"/>
            <a:ext cx="1717940" cy="1061829"/>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smtClean="0">
              <a:solidFill>
                <a:schemeClr val="tx1"/>
              </a:solidFill>
              <a:latin typeface="Helvetica" pitchFamily="34" charset="0"/>
              <a:ea typeface="Verdana" pitchFamily="34" charset="0"/>
              <a:cs typeface="Helvetica" pitchFamily="34" charset="0"/>
            </a:endParaRPr>
          </a:p>
          <a:p>
            <a:r>
              <a:rPr lang="en-GB" sz="900" dirty="0" smtClean="0">
                <a:solidFill>
                  <a:schemeClr val="tx1"/>
                </a:solidFill>
                <a:latin typeface="Helvetica" pitchFamily="34" charset="0"/>
                <a:ea typeface="Verdana" pitchFamily="34" charset="0"/>
                <a:cs typeface="Helvetica" pitchFamily="34" charset="0"/>
              </a:rPr>
              <a:t>Fracture </a:t>
            </a:r>
            <a:r>
              <a:rPr lang="en-GB" sz="900" dirty="0">
                <a:solidFill>
                  <a:schemeClr val="tx1"/>
                </a:solidFill>
                <a:latin typeface="Helvetica" pitchFamily="34" charset="0"/>
                <a:ea typeface="Verdana" pitchFamily="34" charset="0"/>
                <a:cs typeface="Helvetica" pitchFamily="34" charset="0"/>
              </a:rPr>
              <a:t>patient admitted to ER or physician’s office</a:t>
            </a:r>
          </a:p>
          <a:p>
            <a:pPr marL="57150" indent="-57150">
              <a:buFont typeface="Arial" pitchFamily="34" charset="0"/>
              <a:buChar char="•"/>
            </a:pPr>
            <a:r>
              <a:rPr lang="en-GB" sz="900" dirty="0">
                <a:solidFill>
                  <a:schemeClr val="tx1"/>
                </a:solidFill>
                <a:latin typeface="Helvetica" pitchFamily="34" charset="0"/>
                <a:ea typeface="Verdana" pitchFamily="34" charset="0"/>
                <a:cs typeface="Helvetica" pitchFamily="34" charset="0"/>
              </a:rPr>
              <a:t>Hospital: EMR diagnosis and age trigger FLS Coordinator</a:t>
            </a:r>
          </a:p>
          <a:p>
            <a:pPr marL="57150" indent="-57150">
              <a:buFont typeface="Arial" pitchFamily="34" charset="0"/>
              <a:buChar char="•"/>
            </a:pPr>
            <a:r>
              <a:rPr lang="en-GB" sz="900" dirty="0">
                <a:solidFill>
                  <a:schemeClr val="tx1"/>
                </a:solidFill>
                <a:latin typeface="Helvetica" pitchFamily="34" charset="0"/>
                <a:ea typeface="Verdana" pitchFamily="34" charset="0"/>
                <a:cs typeface="Helvetica" pitchFamily="34" charset="0"/>
              </a:rPr>
              <a:t>Physician office: Office alerts FLS Coordinator </a:t>
            </a:r>
          </a:p>
          <a:p>
            <a:endParaRPr lang="en-US" sz="850" dirty="0">
              <a:solidFill>
                <a:schemeClr val="tx1"/>
              </a:solidFill>
              <a:latin typeface="Helvetica" pitchFamily="34" charset="0"/>
              <a:cs typeface="Helvetica" pitchFamily="34" charset="0"/>
            </a:endParaRPr>
          </a:p>
        </p:txBody>
      </p:sp>
      <p:sp>
        <p:nvSpPr>
          <p:cNvPr id="3" name="Rounded Rectangle 2"/>
          <p:cNvSpPr/>
          <p:nvPr/>
        </p:nvSpPr>
        <p:spPr>
          <a:xfrm>
            <a:off x="1962342" y="1166231"/>
            <a:ext cx="2520281" cy="1061829"/>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lvl="0" indent="-117475"/>
            <a:endParaRPr lang="en-US" sz="900" dirty="0" smtClean="0">
              <a:solidFill>
                <a:schemeClr val="bg1"/>
              </a:solidFill>
              <a:latin typeface="Helvetica" pitchFamily="34" charset="0"/>
              <a:ea typeface="Verdana" pitchFamily="34" charset="0"/>
              <a:cs typeface="Helvetica" pitchFamily="34" charset="0"/>
            </a:endParaRPr>
          </a:p>
          <a:p>
            <a:pPr marL="117475" lvl="0" indent="-117475"/>
            <a:r>
              <a:rPr lang="en-US" sz="900" dirty="0" smtClean="0">
                <a:solidFill>
                  <a:schemeClr val="bg1"/>
                </a:solidFill>
                <a:latin typeface="Helvetica" pitchFamily="34" charset="0"/>
                <a:ea typeface="Verdana" pitchFamily="34" charset="0"/>
                <a:cs typeface="Helvetica" pitchFamily="34" charset="0"/>
              </a:rPr>
              <a:t>Upon </a:t>
            </a:r>
            <a:r>
              <a:rPr lang="en-US" sz="900" dirty="0">
                <a:solidFill>
                  <a:schemeClr val="bg1"/>
                </a:solidFill>
                <a:latin typeface="Helvetica" pitchFamily="34" charset="0"/>
                <a:ea typeface="Verdana" pitchFamily="34" charset="0"/>
                <a:cs typeface="Helvetica" pitchFamily="34" charset="0"/>
              </a:rPr>
              <a:t>identification, FLS Coordinator:</a:t>
            </a:r>
          </a:p>
          <a:p>
            <a:pPr marL="57150" lvl="0" indent="-57150">
              <a:buFont typeface="Arial" pitchFamily="34" charset="0"/>
              <a:buChar char="•"/>
            </a:pPr>
            <a:r>
              <a:rPr lang="en-US" sz="900" dirty="0">
                <a:solidFill>
                  <a:schemeClr val="bg1"/>
                </a:solidFill>
                <a:latin typeface="Helvetica" pitchFamily="34" charset="0"/>
                <a:ea typeface="Verdana" pitchFamily="34" charset="0"/>
                <a:cs typeface="Helvetica" pitchFamily="34" charset="0"/>
              </a:rPr>
              <a:t>Meets with patient to review program, possible cost sharing</a:t>
            </a:r>
          </a:p>
          <a:p>
            <a:pPr marL="57150" lvl="0" indent="-57150">
              <a:buFont typeface="Arial" pitchFamily="34" charset="0"/>
              <a:buChar char="•"/>
            </a:pPr>
            <a:r>
              <a:rPr lang="en-US" sz="900" dirty="0">
                <a:solidFill>
                  <a:schemeClr val="bg1"/>
                </a:solidFill>
                <a:latin typeface="Helvetica" pitchFamily="34" charset="0"/>
                <a:ea typeface="Verdana" pitchFamily="34" charset="0"/>
                <a:cs typeface="Helvetica" pitchFamily="34" charset="0"/>
              </a:rPr>
              <a:t>Collects patient medical history and enrolls patient through the FLS program website; an ID number is assigned to the patient</a:t>
            </a:r>
          </a:p>
          <a:p>
            <a:pPr marL="57150" lvl="0" indent="-57150">
              <a:buFont typeface="Arial" pitchFamily="34" charset="0"/>
              <a:buChar char="•"/>
            </a:pPr>
            <a:r>
              <a:rPr lang="en-US" sz="900" dirty="0">
                <a:solidFill>
                  <a:schemeClr val="bg1"/>
                </a:solidFill>
                <a:latin typeface="Helvetica" pitchFamily="34" charset="0"/>
                <a:ea typeface="Verdana" pitchFamily="34" charset="0"/>
                <a:cs typeface="Helvetica" pitchFamily="34" charset="0"/>
              </a:rPr>
              <a:t>Begins patient tracking </a:t>
            </a:r>
          </a:p>
          <a:p>
            <a:pPr algn="ctr"/>
            <a:endParaRPr lang="en-US" sz="900" dirty="0">
              <a:latin typeface="Helvetica" pitchFamily="34" charset="0"/>
              <a:cs typeface="Helvetica" pitchFamily="34" charset="0"/>
            </a:endParaRPr>
          </a:p>
        </p:txBody>
      </p:sp>
      <p:sp>
        <p:nvSpPr>
          <p:cNvPr id="4" name="Rounded Rectangle 3"/>
          <p:cNvSpPr/>
          <p:nvPr/>
        </p:nvSpPr>
        <p:spPr>
          <a:xfrm>
            <a:off x="4530237" y="1142399"/>
            <a:ext cx="4391717" cy="271612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40" dirty="0">
              <a:solidFill>
                <a:schemeClr val="tx1"/>
              </a:solidFill>
              <a:latin typeface="Helvetica" pitchFamily="34" charset="0"/>
              <a:cs typeface="Helvetica" pitchFamily="34" charset="0"/>
            </a:endParaRPr>
          </a:p>
          <a:p>
            <a:r>
              <a:rPr lang="en-US" sz="840" dirty="0" smtClean="0">
                <a:solidFill>
                  <a:schemeClr val="tx1"/>
                </a:solidFill>
                <a:latin typeface="Helvetica" pitchFamily="34" charset="0"/>
                <a:cs typeface="Helvetica" pitchFamily="34" charset="0"/>
              </a:rPr>
              <a:t>FLS </a:t>
            </a:r>
            <a:r>
              <a:rPr lang="en-US" sz="840" dirty="0">
                <a:solidFill>
                  <a:schemeClr val="tx1"/>
                </a:solidFill>
                <a:latin typeface="Helvetica" pitchFamily="34" charset="0"/>
                <a:cs typeface="Helvetica" pitchFamily="34" charset="0"/>
              </a:rPr>
              <a:t>Coordinator services may be performed in person or over the phone.  </a:t>
            </a:r>
          </a:p>
          <a:p>
            <a:pPr marL="60325" indent="-60325">
              <a:buFont typeface="Arial" pitchFamily="34" charset="0"/>
              <a:buChar char="•"/>
            </a:pPr>
            <a:r>
              <a:rPr lang="en-US" sz="840" b="1" dirty="0">
                <a:solidFill>
                  <a:schemeClr val="tx1"/>
                </a:solidFill>
                <a:latin typeface="Helvetica" pitchFamily="34" charset="0"/>
                <a:cs typeface="Helvetica" pitchFamily="34" charset="0"/>
              </a:rPr>
              <a:t>If in person, report the appropriate CPT code(s) from the following range:</a:t>
            </a:r>
          </a:p>
          <a:p>
            <a:pPr marL="174625" lvl="2" indent="-120650">
              <a:buFont typeface="Arial" pitchFamily="34" charset="0"/>
              <a:buChar char="‒"/>
            </a:pPr>
            <a:r>
              <a:rPr lang="en-US" sz="840" dirty="0">
                <a:solidFill>
                  <a:schemeClr val="tx1"/>
                </a:solidFill>
                <a:latin typeface="Helvetica" pitchFamily="34" charset="0"/>
                <a:cs typeface="Helvetica" pitchFamily="34" charset="0"/>
              </a:rPr>
              <a:t>99204, 99205, 99211-99215 (Office or outpatient)</a:t>
            </a:r>
            <a:r>
              <a:rPr lang="en-US" sz="840" baseline="30000" dirty="0">
                <a:solidFill>
                  <a:schemeClr val="tx1"/>
                </a:solidFill>
                <a:latin typeface="Helvetica" pitchFamily="34" charset="0"/>
                <a:cs typeface="Helvetica" pitchFamily="34" charset="0"/>
              </a:rPr>
              <a:t>2</a:t>
            </a:r>
            <a:endParaRPr lang="en-US" sz="840" dirty="0">
              <a:solidFill>
                <a:schemeClr val="tx1"/>
              </a:solidFill>
              <a:latin typeface="Helvetica" pitchFamily="34" charset="0"/>
              <a:cs typeface="Helvetica" pitchFamily="34" charset="0"/>
            </a:endParaRPr>
          </a:p>
          <a:p>
            <a:pPr marL="174625" lvl="2" indent="-120650">
              <a:buFont typeface="Arial" pitchFamily="34" charset="0"/>
              <a:buChar char="‒"/>
            </a:pPr>
            <a:r>
              <a:rPr lang="en-US" sz="840" dirty="0">
                <a:solidFill>
                  <a:schemeClr val="tx1"/>
                </a:solidFill>
                <a:latin typeface="Helvetica" pitchFamily="34" charset="0"/>
                <a:cs typeface="Helvetica" pitchFamily="34" charset="0"/>
              </a:rPr>
              <a:t>99218-99226, 99231-99236 (Inpatient hospital)</a:t>
            </a:r>
          </a:p>
          <a:p>
            <a:pPr marL="174625" lvl="2" indent="-120650">
              <a:buFont typeface="Arial" pitchFamily="34" charset="0"/>
              <a:buChar char="‒"/>
            </a:pPr>
            <a:r>
              <a:rPr lang="en-US" sz="840" dirty="0">
                <a:solidFill>
                  <a:schemeClr val="tx1"/>
                </a:solidFill>
                <a:latin typeface="Helvetica" pitchFamily="34" charset="0"/>
                <a:cs typeface="Helvetica" pitchFamily="34" charset="0"/>
              </a:rPr>
              <a:t>99238-99239 (Hospital discharge day management)</a:t>
            </a:r>
          </a:p>
          <a:p>
            <a:pPr marL="174625" lvl="2" indent="-120650">
              <a:buFont typeface="Arial" pitchFamily="34" charset="0"/>
              <a:buChar char="‒"/>
            </a:pPr>
            <a:r>
              <a:rPr lang="en-US" sz="840" dirty="0">
                <a:solidFill>
                  <a:schemeClr val="tx1"/>
                </a:solidFill>
                <a:latin typeface="Helvetica" pitchFamily="34" charset="0"/>
                <a:cs typeface="Helvetica" pitchFamily="34" charset="0"/>
              </a:rPr>
              <a:t>99241-99245, 99251-99255 (Office and inpatient consultation)</a:t>
            </a:r>
            <a:r>
              <a:rPr lang="en-US" sz="840" baseline="30000" dirty="0">
                <a:solidFill>
                  <a:schemeClr val="tx1"/>
                </a:solidFill>
                <a:latin typeface="Helvetica" pitchFamily="34" charset="0"/>
                <a:cs typeface="Helvetica" pitchFamily="34" charset="0"/>
              </a:rPr>
              <a:t>3</a:t>
            </a:r>
          </a:p>
          <a:p>
            <a:pPr marL="174625" lvl="2" indent="-120650">
              <a:buFont typeface="Arial" pitchFamily="34" charset="0"/>
              <a:buChar char="‒"/>
            </a:pPr>
            <a:r>
              <a:rPr lang="en-US" sz="840" dirty="0">
                <a:solidFill>
                  <a:schemeClr val="tx1"/>
                </a:solidFill>
                <a:latin typeface="Helvetica" pitchFamily="34" charset="0"/>
                <a:cs typeface="Helvetica" pitchFamily="34" charset="0"/>
              </a:rPr>
              <a:t>99281-99285 (Emergency department)</a:t>
            </a:r>
          </a:p>
          <a:p>
            <a:pPr marL="174625" lvl="2" indent="-120650">
              <a:buFont typeface="Arial" pitchFamily="34" charset="0"/>
              <a:buChar char="‒"/>
            </a:pPr>
            <a:r>
              <a:rPr lang="en-US" sz="840" dirty="0">
                <a:solidFill>
                  <a:schemeClr val="tx1"/>
                </a:solidFill>
                <a:latin typeface="Helvetica" pitchFamily="34" charset="0"/>
                <a:cs typeface="Helvetica" pitchFamily="34" charset="0"/>
              </a:rPr>
              <a:t>99304-99310, 99315-99316, 99318 (Nursing facility management)</a:t>
            </a:r>
          </a:p>
          <a:p>
            <a:pPr marL="174625" lvl="2" indent="-120650">
              <a:buFont typeface="Arial" pitchFamily="34" charset="0"/>
              <a:buChar char="‒"/>
            </a:pPr>
            <a:r>
              <a:rPr lang="en-US" sz="840" dirty="0">
                <a:solidFill>
                  <a:schemeClr val="tx1"/>
                </a:solidFill>
                <a:latin typeface="Helvetica" pitchFamily="34" charset="0"/>
                <a:cs typeface="Helvetica" pitchFamily="34" charset="0"/>
              </a:rPr>
              <a:t>99324-99328, 99334-99337 (Long-term care facility E/M)</a:t>
            </a:r>
          </a:p>
          <a:p>
            <a:pPr marL="174625" lvl="2" indent="-120650">
              <a:buFont typeface="Arial" pitchFamily="34" charset="0"/>
              <a:buChar char="‒"/>
            </a:pPr>
            <a:r>
              <a:rPr lang="en-US" sz="840" dirty="0">
                <a:solidFill>
                  <a:schemeClr val="tx1"/>
                </a:solidFill>
                <a:latin typeface="Helvetica" pitchFamily="34" charset="0"/>
                <a:cs typeface="Helvetica" pitchFamily="34" charset="0"/>
              </a:rPr>
              <a:t>99341-99345, 99347-99350 (Home visit E/M)</a:t>
            </a:r>
          </a:p>
          <a:p>
            <a:pPr marL="174625" lvl="2" indent="-120650">
              <a:buFont typeface="Arial" pitchFamily="34" charset="0"/>
              <a:buChar char="‒"/>
            </a:pPr>
            <a:r>
              <a:rPr lang="en-US" sz="840" dirty="0">
                <a:solidFill>
                  <a:schemeClr val="tx1"/>
                </a:solidFill>
                <a:latin typeface="Helvetica" pitchFamily="34" charset="0"/>
                <a:cs typeface="Helvetica" pitchFamily="34" charset="0"/>
              </a:rPr>
              <a:t>99386, 99387, 99396, 99397, 99401-99404 (Prevention &amp; risk factor reduction)</a:t>
            </a:r>
            <a:r>
              <a:rPr lang="en-US" sz="840" baseline="30000" dirty="0">
                <a:solidFill>
                  <a:schemeClr val="tx1"/>
                </a:solidFill>
                <a:latin typeface="Helvetica" pitchFamily="34" charset="0"/>
                <a:cs typeface="Helvetica" pitchFamily="34" charset="0"/>
              </a:rPr>
              <a:t>3</a:t>
            </a:r>
            <a:endParaRPr lang="en-US" sz="840" dirty="0">
              <a:solidFill>
                <a:schemeClr val="tx1"/>
              </a:solidFill>
              <a:latin typeface="Helvetica" pitchFamily="34" charset="0"/>
              <a:cs typeface="Helvetica" pitchFamily="34" charset="0"/>
            </a:endParaRPr>
          </a:p>
          <a:p>
            <a:pPr marL="174625" lvl="2" indent="-120650">
              <a:buFont typeface="Arial" pitchFamily="34" charset="0"/>
              <a:buChar char="‒"/>
            </a:pPr>
            <a:r>
              <a:rPr lang="en-US" sz="840" dirty="0">
                <a:solidFill>
                  <a:schemeClr val="tx1"/>
                </a:solidFill>
                <a:latin typeface="Helvetica" pitchFamily="34" charset="0"/>
                <a:cs typeface="Helvetica" pitchFamily="34" charset="0"/>
              </a:rPr>
              <a:t>99495-99496 (Transitional care management)</a:t>
            </a:r>
            <a:r>
              <a:rPr lang="en-US" sz="840" baseline="30000" dirty="0">
                <a:solidFill>
                  <a:schemeClr val="tx1"/>
                </a:solidFill>
                <a:latin typeface="Helvetica" pitchFamily="34" charset="0"/>
                <a:cs typeface="Helvetica" pitchFamily="34" charset="0"/>
              </a:rPr>
              <a:t>4</a:t>
            </a:r>
          </a:p>
          <a:p>
            <a:pPr marL="60325" indent="-60325">
              <a:buFont typeface="Arial" pitchFamily="34" charset="0"/>
              <a:buChar char="•"/>
            </a:pPr>
            <a:r>
              <a:rPr lang="en-US" sz="840" b="1" dirty="0">
                <a:solidFill>
                  <a:schemeClr val="tx1"/>
                </a:solidFill>
                <a:latin typeface="Helvetica" pitchFamily="34" charset="0"/>
                <a:cs typeface="Helvetica" pitchFamily="34" charset="0"/>
              </a:rPr>
              <a:t>If by phone, report the appropriate CPT code(s) from the following range:</a:t>
            </a:r>
          </a:p>
          <a:p>
            <a:pPr marL="174625" lvl="2" indent="-120650">
              <a:buFont typeface="Arial" pitchFamily="34" charset="0"/>
              <a:buChar char="‒"/>
            </a:pPr>
            <a:r>
              <a:rPr lang="en-US" sz="840" dirty="0">
                <a:solidFill>
                  <a:schemeClr val="tx1"/>
                </a:solidFill>
                <a:latin typeface="Helvetica" pitchFamily="34" charset="0"/>
                <a:cs typeface="Helvetica" pitchFamily="34" charset="0"/>
              </a:rPr>
              <a:t>99441-99443 (Telephone E/M service)</a:t>
            </a:r>
            <a:r>
              <a:rPr lang="en-US" sz="840" baseline="30000" dirty="0">
                <a:solidFill>
                  <a:schemeClr val="tx1"/>
                </a:solidFill>
                <a:latin typeface="Helvetica" pitchFamily="34" charset="0"/>
                <a:cs typeface="Helvetica" pitchFamily="34" charset="0"/>
              </a:rPr>
              <a:t>3</a:t>
            </a:r>
            <a:endParaRPr lang="en-US" sz="840" dirty="0">
              <a:solidFill>
                <a:schemeClr val="tx1"/>
              </a:solidFill>
              <a:latin typeface="Helvetica" pitchFamily="34" charset="0"/>
              <a:cs typeface="Helvetica" pitchFamily="34" charset="0"/>
            </a:endParaRPr>
          </a:p>
          <a:p>
            <a:pPr marL="174625" lvl="2" indent="-120650">
              <a:buFont typeface="Arial" pitchFamily="34" charset="0"/>
              <a:buChar char="‒"/>
            </a:pPr>
            <a:r>
              <a:rPr lang="en-US" sz="840" dirty="0">
                <a:solidFill>
                  <a:schemeClr val="tx1"/>
                </a:solidFill>
                <a:latin typeface="Helvetica" pitchFamily="34" charset="0"/>
                <a:cs typeface="Helvetica" pitchFamily="34" charset="0"/>
              </a:rPr>
              <a:t>99487-99489 (Complex chronic care coordination)</a:t>
            </a:r>
            <a:r>
              <a:rPr lang="en-US" sz="840" baseline="30000" dirty="0">
                <a:solidFill>
                  <a:schemeClr val="tx1"/>
                </a:solidFill>
                <a:latin typeface="Helvetica" pitchFamily="34" charset="0"/>
                <a:cs typeface="Helvetica" pitchFamily="34" charset="0"/>
              </a:rPr>
              <a:t>3</a:t>
            </a:r>
          </a:p>
          <a:p>
            <a:pPr marL="174625" lvl="2" indent="-120650">
              <a:buFont typeface="Arial" pitchFamily="34" charset="0"/>
              <a:buChar char="‒"/>
            </a:pPr>
            <a:r>
              <a:rPr lang="en-US" sz="840" dirty="0">
                <a:solidFill>
                  <a:schemeClr val="tx1"/>
                </a:solidFill>
                <a:latin typeface="Helvetica" pitchFamily="34" charset="0"/>
                <a:cs typeface="Helvetica" pitchFamily="34" charset="0"/>
              </a:rPr>
              <a:t>99495-99496 (Transitional care management)</a:t>
            </a:r>
            <a:r>
              <a:rPr lang="en-US" sz="840" baseline="30000" dirty="0">
                <a:solidFill>
                  <a:schemeClr val="tx1"/>
                </a:solidFill>
                <a:latin typeface="Helvetica" pitchFamily="34" charset="0"/>
                <a:cs typeface="Helvetica" pitchFamily="34" charset="0"/>
              </a:rPr>
              <a:t>4</a:t>
            </a:r>
          </a:p>
          <a:p>
            <a:pPr marL="0" lvl="2" algn="ctr">
              <a:spcBef>
                <a:spcPts val="150"/>
              </a:spcBef>
            </a:pPr>
            <a:r>
              <a:rPr lang="en-US" sz="840" dirty="0">
                <a:solidFill>
                  <a:schemeClr val="tx1"/>
                </a:solidFill>
                <a:latin typeface="Helvetica" pitchFamily="34" charset="0"/>
                <a:cs typeface="Helvetica" pitchFamily="34" charset="0"/>
              </a:rPr>
              <a:t>** Appended appropriate modifiers as necessary. Providers should confirm with facility and payers that services are reimbursable; </a:t>
            </a:r>
            <a:r>
              <a:rPr lang="en-US" sz="840" dirty="0" smtClean="0">
                <a:solidFill>
                  <a:schemeClr val="tx1"/>
                </a:solidFill>
                <a:latin typeface="Helvetica" pitchFamily="34" charset="0"/>
                <a:cs typeface="Helvetica" pitchFamily="34" charset="0"/>
              </a:rPr>
              <a:t>if </a:t>
            </a:r>
            <a:r>
              <a:rPr lang="en-US" sz="840" dirty="0">
                <a:solidFill>
                  <a:schemeClr val="tx1"/>
                </a:solidFill>
                <a:latin typeface="Helvetica" pitchFamily="34" charset="0"/>
                <a:cs typeface="Helvetica" pitchFamily="34" charset="0"/>
              </a:rPr>
              <a:t>services are not reimbursable, FLS Coordinator must inform patient of potential financial responsibility**</a:t>
            </a:r>
          </a:p>
          <a:p>
            <a:pPr algn="ctr"/>
            <a:endParaRPr lang="en-US" sz="840" dirty="0">
              <a:solidFill>
                <a:schemeClr val="tx1"/>
              </a:solidFill>
              <a:latin typeface="Helvetica" pitchFamily="34" charset="0"/>
              <a:cs typeface="Helvetica" pitchFamily="34" charset="0"/>
            </a:endParaRPr>
          </a:p>
        </p:txBody>
      </p:sp>
      <p:sp>
        <p:nvSpPr>
          <p:cNvPr id="5" name="Rounded Rectangle 4"/>
          <p:cNvSpPr/>
          <p:nvPr/>
        </p:nvSpPr>
        <p:spPr>
          <a:xfrm>
            <a:off x="638677" y="2434663"/>
            <a:ext cx="1338823" cy="462391"/>
          </a:xfrm>
          <a:prstGeom prst="roundRect">
            <a:avLst/>
          </a:prstGeom>
          <a:solidFill>
            <a:srgbClr val="FF69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smtClean="0">
              <a:solidFill>
                <a:schemeClr val="tx1"/>
              </a:solidFill>
              <a:latin typeface="Helvetica" pitchFamily="34" charset="0"/>
              <a:ea typeface="Verdana" pitchFamily="34" charset="0"/>
              <a:cs typeface="Helvetica" pitchFamily="34" charset="0"/>
            </a:endParaRPr>
          </a:p>
          <a:p>
            <a:r>
              <a:rPr lang="en-GB" sz="900" dirty="0" smtClean="0">
                <a:solidFill>
                  <a:schemeClr val="tx1"/>
                </a:solidFill>
                <a:latin typeface="Helvetica" pitchFamily="34" charset="0"/>
                <a:ea typeface="Verdana" pitchFamily="34" charset="0"/>
                <a:cs typeface="Helvetica" pitchFamily="34" charset="0"/>
              </a:rPr>
              <a:t>Patient </a:t>
            </a:r>
            <a:r>
              <a:rPr lang="en-GB" sz="900" dirty="0">
                <a:solidFill>
                  <a:schemeClr val="tx1"/>
                </a:solidFill>
                <a:latin typeface="Helvetica" pitchFamily="34" charset="0"/>
                <a:ea typeface="Verdana" pitchFamily="34" charset="0"/>
                <a:cs typeface="Helvetica" pitchFamily="34" charset="0"/>
              </a:rPr>
              <a:t>admitted to hospital for surgery (e.g. hip fracture)</a:t>
            </a:r>
          </a:p>
          <a:p>
            <a:endParaRPr lang="en-US" sz="900" dirty="0">
              <a:solidFill>
                <a:schemeClr val="tx1"/>
              </a:solidFill>
              <a:latin typeface="Helvetica" pitchFamily="34" charset="0"/>
              <a:cs typeface="Helvetica" pitchFamily="34" charset="0"/>
            </a:endParaRPr>
          </a:p>
        </p:txBody>
      </p:sp>
      <p:sp>
        <p:nvSpPr>
          <p:cNvPr id="6" name="Rounded Rectangle 5"/>
          <p:cNvSpPr/>
          <p:nvPr/>
        </p:nvSpPr>
        <p:spPr>
          <a:xfrm>
            <a:off x="2279136" y="2300791"/>
            <a:ext cx="1290409" cy="57917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smtClean="0">
              <a:solidFill>
                <a:schemeClr val="tx1"/>
              </a:solidFill>
              <a:latin typeface="Helvetica" pitchFamily="34" charset="0"/>
              <a:ea typeface="Verdana" pitchFamily="34" charset="0"/>
              <a:cs typeface="Helvetica" pitchFamily="34" charset="0"/>
            </a:endParaRPr>
          </a:p>
          <a:p>
            <a:r>
              <a:rPr lang="en-GB" sz="900" dirty="0" smtClean="0">
                <a:solidFill>
                  <a:schemeClr val="tx1"/>
                </a:solidFill>
                <a:latin typeface="Helvetica" pitchFamily="34" charset="0"/>
                <a:ea typeface="Verdana" pitchFamily="34" charset="0"/>
                <a:cs typeface="Helvetica" pitchFamily="34" charset="0"/>
              </a:rPr>
              <a:t>Osteoporosis </a:t>
            </a:r>
            <a:r>
              <a:rPr lang="en-GB" sz="900" dirty="0">
                <a:solidFill>
                  <a:schemeClr val="tx1"/>
                </a:solidFill>
                <a:latin typeface="Helvetica" pitchFamily="34" charset="0"/>
                <a:ea typeface="Verdana" pitchFamily="34" charset="0"/>
                <a:cs typeface="Helvetica" pitchFamily="34" charset="0"/>
              </a:rPr>
              <a:t>/ </a:t>
            </a:r>
            <a:r>
              <a:rPr lang="en-GB" sz="900" dirty="0" smtClean="0">
                <a:solidFill>
                  <a:schemeClr val="tx1"/>
                </a:solidFill>
                <a:latin typeface="Helvetica" pitchFamily="34" charset="0"/>
                <a:ea typeface="Verdana" pitchFamily="34" charset="0"/>
                <a:cs typeface="Helvetica" pitchFamily="34" charset="0"/>
              </a:rPr>
              <a:t>low bone mass confirmed </a:t>
            </a:r>
            <a:r>
              <a:rPr lang="en-GB" sz="900" dirty="0">
                <a:solidFill>
                  <a:schemeClr val="tx1"/>
                </a:solidFill>
                <a:latin typeface="Helvetica" pitchFamily="34" charset="0"/>
                <a:ea typeface="Verdana" pitchFamily="34" charset="0"/>
                <a:cs typeface="Helvetica" pitchFamily="34" charset="0"/>
              </a:rPr>
              <a:t>by medical history</a:t>
            </a:r>
          </a:p>
          <a:p>
            <a:endParaRPr lang="en-US" sz="900" dirty="0">
              <a:solidFill>
                <a:schemeClr val="tx1"/>
              </a:solidFill>
              <a:latin typeface="Helvetica" pitchFamily="34" charset="0"/>
              <a:cs typeface="Helvetica" pitchFamily="34" charset="0"/>
            </a:endParaRPr>
          </a:p>
        </p:txBody>
      </p:sp>
      <p:sp>
        <p:nvSpPr>
          <p:cNvPr id="7" name="Rounded Rectangle 6"/>
          <p:cNvSpPr/>
          <p:nvPr/>
        </p:nvSpPr>
        <p:spPr>
          <a:xfrm>
            <a:off x="1395028" y="3048979"/>
            <a:ext cx="1533023" cy="343724"/>
          </a:xfrm>
          <a:prstGeom prst="round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smtClean="0">
              <a:solidFill>
                <a:schemeClr val="tx1"/>
              </a:solidFill>
              <a:latin typeface="Helvetica" pitchFamily="34" charset="0"/>
              <a:ea typeface="Verdana" pitchFamily="34" charset="0"/>
              <a:cs typeface="Helvetica" pitchFamily="34" charset="0"/>
            </a:endParaRPr>
          </a:p>
          <a:p>
            <a:pPr algn="ctr"/>
            <a:r>
              <a:rPr lang="en-GB" sz="900" dirty="0" smtClean="0">
                <a:solidFill>
                  <a:schemeClr val="tx1"/>
                </a:solidFill>
                <a:latin typeface="Helvetica" pitchFamily="34" charset="0"/>
                <a:ea typeface="Verdana" pitchFamily="34" charset="0"/>
                <a:cs typeface="Helvetica" pitchFamily="34" charset="0"/>
              </a:rPr>
              <a:t>FLS </a:t>
            </a:r>
            <a:r>
              <a:rPr lang="en-GB" sz="900" dirty="0">
                <a:solidFill>
                  <a:schemeClr val="tx1"/>
                </a:solidFill>
                <a:latin typeface="Helvetica" pitchFamily="34" charset="0"/>
                <a:ea typeface="Verdana" pitchFamily="34" charset="0"/>
                <a:cs typeface="Helvetica" pitchFamily="34" charset="0"/>
              </a:rPr>
              <a:t>coordinator</a:t>
            </a:r>
            <a:r>
              <a:rPr lang="en-GB" sz="900" baseline="30000" dirty="0">
                <a:solidFill>
                  <a:schemeClr val="tx1"/>
                </a:solidFill>
                <a:latin typeface="Helvetica" pitchFamily="34" charset="0"/>
                <a:ea typeface="Verdana" pitchFamily="34" charset="0"/>
                <a:cs typeface="Helvetica" pitchFamily="34" charset="0"/>
              </a:rPr>
              <a:t>1</a:t>
            </a:r>
            <a:r>
              <a:rPr lang="en-GB" sz="900" dirty="0">
                <a:solidFill>
                  <a:schemeClr val="tx1"/>
                </a:solidFill>
                <a:latin typeface="Helvetica" pitchFamily="34" charset="0"/>
                <a:ea typeface="Verdana" pitchFamily="34" charset="0"/>
                <a:cs typeface="Helvetica" pitchFamily="34" charset="0"/>
              </a:rPr>
              <a:t> visit for osteoporosis assessment</a:t>
            </a:r>
          </a:p>
          <a:p>
            <a:pPr algn="ctr"/>
            <a:endParaRPr lang="en-US" sz="900" dirty="0">
              <a:solidFill>
                <a:schemeClr val="tx1"/>
              </a:solidFill>
              <a:latin typeface="Helvetica" pitchFamily="34" charset="0"/>
              <a:cs typeface="Helvetica" pitchFamily="34" charset="0"/>
            </a:endParaRPr>
          </a:p>
        </p:txBody>
      </p:sp>
      <p:sp>
        <p:nvSpPr>
          <p:cNvPr id="8" name="Rounded Rectangle 7"/>
          <p:cNvSpPr/>
          <p:nvPr/>
        </p:nvSpPr>
        <p:spPr>
          <a:xfrm>
            <a:off x="3025924" y="2949961"/>
            <a:ext cx="1324978" cy="507831"/>
          </a:xfrm>
          <a:prstGeom prst="roundRect">
            <a:avLst/>
          </a:prstGeom>
          <a:solidFill>
            <a:schemeClr val="tx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smtClean="0">
              <a:solidFill>
                <a:schemeClr val="tx1"/>
              </a:solidFill>
              <a:latin typeface="Helvetica" pitchFamily="34" charset="0"/>
              <a:ea typeface="Verdana" pitchFamily="34" charset="0"/>
              <a:cs typeface="Helvetica" pitchFamily="34" charset="0"/>
            </a:endParaRPr>
          </a:p>
          <a:p>
            <a:r>
              <a:rPr lang="en-GB" sz="900" dirty="0" smtClean="0">
                <a:solidFill>
                  <a:schemeClr val="tx1"/>
                </a:solidFill>
                <a:latin typeface="Helvetica" pitchFamily="34" charset="0"/>
                <a:ea typeface="Verdana" pitchFamily="34" charset="0"/>
                <a:cs typeface="Helvetica" pitchFamily="34" charset="0"/>
              </a:rPr>
              <a:t>Fracture </a:t>
            </a:r>
            <a:r>
              <a:rPr lang="en-GB" sz="900" dirty="0">
                <a:solidFill>
                  <a:schemeClr val="tx1"/>
                </a:solidFill>
                <a:latin typeface="Helvetica" pitchFamily="34" charset="0"/>
                <a:ea typeface="Verdana" pitchFamily="34" charset="0"/>
                <a:cs typeface="Helvetica" pitchFamily="34" charset="0"/>
              </a:rPr>
              <a:t>patient</a:t>
            </a:r>
          </a:p>
          <a:p>
            <a:r>
              <a:rPr lang="en-GB" sz="900" dirty="0" smtClean="0">
                <a:solidFill>
                  <a:schemeClr val="tx1"/>
                </a:solidFill>
                <a:latin typeface="Helvetica" pitchFamily="34" charset="0"/>
                <a:ea typeface="Verdana" pitchFamily="34" charset="0"/>
                <a:cs typeface="Helvetica" pitchFamily="34" charset="0"/>
              </a:rPr>
              <a:t>discharged </a:t>
            </a:r>
            <a:r>
              <a:rPr lang="en-GB" sz="900" dirty="0">
                <a:solidFill>
                  <a:schemeClr val="tx1"/>
                </a:solidFill>
                <a:latin typeface="Helvetica" pitchFamily="34" charset="0"/>
                <a:ea typeface="Verdana" pitchFamily="34" charset="0"/>
                <a:cs typeface="Helvetica" pitchFamily="34" charset="0"/>
              </a:rPr>
              <a:t>to home or FAC facility</a:t>
            </a:r>
          </a:p>
          <a:p>
            <a:pPr algn="ctr"/>
            <a:endParaRPr lang="en-US" sz="900" dirty="0">
              <a:solidFill>
                <a:schemeClr val="tx1"/>
              </a:solidFill>
              <a:latin typeface="Helvetica" pitchFamily="34" charset="0"/>
              <a:cs typeface="Helvetica" pitchFamily="34" charset="0"/>
            </a:endParaRPr>
          </a:p>
        </p:txBody>
      </p:sp>
      <p:sp>
        <p:nvSpPr>
          <p:cNvPr id="9" name="Rounded Rectangle 8"/>
          <p:cNvSpPr/>
          <p:nvPr/>
        </p:nvSpPr>
        <p:spPr>
          <a:xfrm>
            <a:off x="624249" y="3440625"/>
            <a:ext cx="1340603" cy="511395"/>
          </a:xfrm>
          <a:prstGeom prst="roundRect">
            <a:avLst/>
          </a:prstGeom>
          <a:solidFill>
            <a:srgbClr val="FF69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a:solidFill>
                <a:schemeClr val="tx1"/>
              </a:solidFill>
              <a:latin typeface="Helvetica" pitchFamily="34" charset="0"/>
              <a:ea typeface="Verdana" pitchFamily="34" charset="0"/>
              <a:cs typeface="Helvetica" pitchFamily="34" charset="0"/>
            </a:endParaRPr>
          </a:p>
          <a:p>
            <a:r>
              <a:rPr lang="en-GB" sz="900" dirty="0" smtClean="0">
                <a:solidFill>
                  <a:schemeClr val="tx1"/>
                </a:solidFill>
                <a:latin typeface="Helvetica" pitchFamily="34" charset="0"/>
                <a:ea typeface="Verdana" pitchFamily="34" charset="0"/>
                <a:cs typeface="Helvetica" pitchFamily="34" charset="0"/>
              </a:rPr>
              <a:t>Patient </a:t>
            </a:r>
            <a:r>
              <a:rPr lang="en-GB" sz="900" dirty="0">
                <a:solidFill>
                  <a:schemeClr val="tx1"/>
                </a:solidFill>
                <a:latin typeface="Helvetica" pitchFamily="34" charset="0"/>
                <a:ea typeface="Verdana" pitchFamily="34" charset="0"/>
                <a:cs typeface="Helvetica" pitchFamily="34" charset="0"/>
              </a:rPr>
              <a:t>treated for fracture and released (e.g</a:t>
            </a:r>
            <a:r>
              <a:rPr lang="en-GB" sz="900" dirty="0" smtClean="0">
                <a:solidFill>
                  <a:schemeClr val="tx1"/>
                </a:solidFill>
                <a:latin typeface="Helvetica" pitchFamily="34" charset="0"/>
                <a:ea typeface="Verdana" pitchFamily="34" charset="0"/>
                <a:cs typeface="Helvetica" pitchFamily="34" charset="0"/>
              </a:rPr>
              <a:t>., </a:t>
            </a:r>
            <a:r>
              <a:rPr lang="en-GB" sz="900" dirty="0">
                <a:solidFill>
                  <a:schemeClr val="tx1"/>
                </a:solidFill>
                <a:latin typeface="Helvetica" pitchFamily="34" charset="0"/>
                <a:ea typeface="Verdana" pitchFamily="34" charset="0"/>
                <a:cs typeface="Helvetica" pitchFamily="34" charset="0"/>
              </a:rPr>
              <a:t>wrist fracture)</a:t>
            </a:r>
          </a:p>
          <a:p>
            <a:endParaRPr lang="en-US" sz="900" dirty="0">
              <a:solidFill>
                <a:schemeClr val="tx1"/>
              </a:solidFill>
              <a:latin typeface="Helvetica" pitchFamily="34" charset="0"/>
              <a:cs typeface="Helvetica" pitchFamily="34" charset="0"/>
            </a:endParaRPr>
          </a:p>
        </p:txBody>
      </p:sp>
      <p:sp>
        <p:nvSpPr>
          <p:cNvPr id="10" name="Rounded Rectangle 9"/>
          <p:cNvSpPr/>
          <p:nvPr/>
        </p:nvSpPr>
        <p:spPr>
          <a:xfrm>
            <a:off x="2252112" y="3544360"/>
            <a:ext cx="1289304" cy="646331"/>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smtClean="0">
              <a:solidFill>
                <a:schemeClr val="tx1"/>
              </a:solidFill>
              <a:latin typeface="Helvetica" pitchFamily="34" charset="0"/>
              <a:ea typeface="Verdana" pitchFamily="34" charset="0"/>
              <a:cs typeface="Helvetica" pitchFamily="34" charset="0"/>
            </a:endParaRPr>
          </a:p>
          <a:p>
            <a:r>
              <a:rPr lang="en-GB" sz="900" dirty="0" smtClean="0">
                <a:solidFill>
                  <a:schemeClr val="tx1"/>
                </a:solidFill>
                <a:latin typeface="Helvetica" pitchFamily="34" charset="0"/>
                <a:ea typeface="Verdana" pitchFamily="34" charset="0"/>
                <a:cs typeface="Helvetica" pitchFamily="34" charset="0"/>
              </a:rPr>
              <a:t>Osteoporosis </a:t>
            </a:r>
            <a:r>
              <a:rPr lang="en-GB" sz="900" dirty="0">
                <a:solidFill>
                  <a:schemeClr val="tx1"/>
                </a:solidFill>
                <a:latin typeface="Helvetica" pitchFamily="34" charset="0"/>
                <a:ea typeface="Verdana" pitchFamily="34" charset="0"/>
                <a:cs typeface="Helvetica" pitchFamily="34" charset="0"/>
              </a:rPr>
              <a:t>/ osteopenia </a:t>
            </a:r>
            <a:r>
              <a:rPr lang="en-GB" sz="900" b="1" i="1" dirty="0">
                <a:solidFill>
                  <a:schemeClr val="tx1"/>
                </a:solidFill>
                <a:latin typeface="Helvetica" pitchFamily="34" charset="0"/>
                <a:ea typeface="Verdana" pitchFamily="34" charset="0"/>
                <a:cs typeface="Helvetica" pitchFamily="34" charset="0"/>
              </a:rPr>
              <a:t>not </a:t>
            </a:r>
            <a:r>
              <a:rPr lang="en-GB" sz="900" dirty="0">
                <a:solidFill>
                  <a:schemeClr val="tx1"/>
                </a:solidFill>
                <a:latin typeface="Helvetica" pitchFamily="34" charset="0"/>
                <a:ea typeface="Verdana" pitchFamily="34" charset="0"/>
                <a:cs typeface="Helvetica" pitchFamily="34" charset="0"/>
              </a:rPr>
              <a:t>confirmed by medical history</a:t>
            </a:r>
          </a:p>
          <a:p>
            <a:endParaRPr lang="en-US" sz="900" dirty="0">
              <a:solidFill>
                <a:schemeClr val="tx1"/>
              </a:solidFill>
              <a:latin typeface="Helvetica" pitchFamily="34" charset="0"/>
              <a:cs typeface="Helvetica" pitchFamily="34" charset="0"/>
            </a:endParaRPr>
          </a:p>
        </p:txBody>
      </p:sp>
      <p:sp>
        <p:nvSpPr>
          <p:cNvPr id="11" name="Rounded Rectangle 10"/>
          <p:cNvSpPr/>
          <p:nvPr/>
        </p:nvSpPr>
        <p:spPr>
          <a:xfrm>
            <a:off x="790104" y="4232912"/>
            <a:ext cx="2231627" cy="78483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indent="-60325">
              <a:buFont typeface="Arial" pitchFamily="34" charset="0"/>
              <a:buChar char="•"/>
            </a:pPr>
            <a:endParaRPr lang="en-US" sz="900" dirty="0" smtClean="0">
              <a:solidFill>
                <a:schemeClr val="bg1"/>
              </a:solidFill>
              <a:latin typeface="Helvetica" pitchFamily="34" charset="0"/>
              <a:ea typeface="Verdana" pitchFamily="34" charset="0"/>
              <a:cs typeface="Helvetica" pitchFamily="34" charset="0"/>
            </a:endParaRPr>
          </a:p>
          <a:p>
            <a:pPr marL="60325" indent="-60325">
              <a:buFont typeface="Arial" pitchFamily="34" charset="0"/>
              <a:buChar char="•"/>
            </a:pPr>
            <a:r>
              <a:rPr lang="en-US" sz="900" dirty="0" smtClean="0">
                <a:solidFill>
                  <a:schemeClr val="bg1"/>
                </a:solidFill>
                <a:latin typeface="Helvetica" pitchFamily="34" charset="0"/>
                <a:ea typeface="Verdana" pitchFamily="34" charset="0"/>
                <a:cs typeface="Helvetica" pitchFamily="34" charset="0"/>
              </a:rPr>
              <a:t>If </a:t>
            </a:r>
            <a:r>
              <a:rPr lang="en-US" sz="900" dirty="0">
                <a:solidFill>
                  <a:schemeClr val="bg1"/>
                </a:solidFill>
                <a:latin typeface="Helvetica" pitchFamily="34" charset="0"/>
                <a:ea typeface="Verdana" pitchFamily="34" charset="0"/>
                <a:cs typeface="Helvetica" pitchFamily="34" charset="0"/>
              </a:rPr>
              <a:t>confirmed, assess patient’s treatment plan and adherence</a:t>
            </a:r>
          </a:p>
          <a:p>
            <a:pPr marL="60325" indent="-60325">
              <a:buFont typeface="Arial" pitchFamily="34" charset="0"/>
              <a:buChar char="•"/>
            </a:pPr>
            <a:r>
              <a:rPr lang="en-US" sz="900" dirty="0">
                <a:solidFill>
                  <a:schemeClr val="bg1"/>
                </a:solidFill>
                <a:latin typeface="Helvetica" pitchFamily="34" charset="0"/>
                <a:ea typeface="Verdana" pitchFamily="34" charset="0"/>
                <a:cs typeface="Helvetica" pitchFamily="34" charset="0"/>
              </a:rPr>
              <a:t>If not confirmed, order tests and begin optimal treatment regimen as necessary</a:t>
            </a:r>
          </a:p>
          <a:p>
            <a:pPr algn="ctr"/>
            <a:endParaRPr lang="en-US" sz="900" dirty="0">
              <a:solidFill>
                <a:schemeClr val="bg1"/>
              </a:solidFill>
              <a:latin typeface="Helvetica" pitchFamily="34" charset="0"/>
              <a:cs typeface="Helvetica" pitchFamily="34" charset="0"/>
            </a:endParaRPr>
          </a:p>
        </p:txBody>
      </p:sp>
      <p:sp>
        <p:nvSpPr>
          <p:cNvPr id="12" name="Rounded Rectangle 11"/>
          <p:cNvSpPr/>
          <p:nvPr/>
        </p:nvSpPr>
        <p:spPr>
          <a:xfrm>
            <a:off x="4614348" y="3895214"/>
            <a:ext cx="914400" cy="356035"/>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smtClean="0">
              <a:solidFill>
                <a:schemeClr val="tx1"/>
              </a:solidFill>
              <a:latin typeface="Helvetica" pitchFamily="34" charset="0"/>
              <a:ea typeface="Verdana" pitchFamily="34" charset="0"/>
              <a:cs typeface="Helvetica" pitchFamily="34" charset="0"/>
            </a:endParaRPr>
          </a:p>
          <a:p>
            <a:r>
              <a:rPr lang="en-US" sz="1000" dirty="0" smtClean="0">
                <a:solidFill>
                  <a:schemeClr val="bg1"/>
                </a:solidFill>
                <a:latin typeface="Helvetica" pitchFamily="34" charset="0"/>
                <a:ea typeface="Verdana" pitchFamily="34" charset="0"/>
                <a:cs typeface="Helvetica" pitchFamily="34" charset="0"/>
              </a:rPr>
              <a:t>≤4 </a:t>
            </a:r>
            <a:r>
              <a:rPr lang="en-US" sz="1000" dirty="0">
                <a:solidFill>
                  <a:schemeClr val="bg1"/>
                </a:solidFill>
                <a:latin typeface="Helvetica" pitchFamily="34" charset="0"/>
                <a:ea typeface="Verdana" pitchFamily="34" charset="0"/>
                <a:cs typeface="Helvetica" pitchFamily="34" charset="0"/>
              </a:rPr>
              <a:t>weeks of discharge</a:t>
            </a:r>
          </a:p>
          <a:p>
            <a:endParaRPr lang="en-US" sz="1000" dirty="0">
              <a:solidFill>
                <a:schemeClr val="tx1"/>
              </a:solidFill>
              <a:latin typeface="Helvetica" pitchFamily="34" charset="0"/>
              <a:cs typeface="Helvetica" pitchFamily="34" charset="0"/>
            </a:endParaRPr>
          </a:p>
        </p:txBody>
      </p:sp>
      <p:sp>
        <p:nvSpPr>
          <p:cNvPr id="13" name="Rounded Rectangle 12"/>
          <p:cNvSpPr/>
          <p:nvPr/>
        </p:nvSpPr>
        <p:spPr>
          <a:xfrm>
            <a:off x="3807620" y="4251249"/>
            <a:ext cx="1787034" cy="82201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dirty="0" smtClean="0">
              <a:solidFill>
                <a:schemeClr val="bg1"/>
              </a:solidFill>
              <a:latin typeface="Helvetica" pitchFamily="34" charset="0"/>
              <a:ea typeface="Verdana" pitchFamily="34" charset="0"/>
              <a:cs typeface="Helvetica" pitchFamily="34" charset="0"/>
            </a:endParaRPr>
          </a:p>
          <a:p>
            <a:r>
              <a:rPr lang="en-US" sz="900" dirty="0" smtClean="0">
                <a:solidFill>
                  <a:schemeClr val="bg1"/>
                </a:solidFill>
                <a:latin typeface="Helvetica" pitchFamily="34" charset="0"/>
                <a:ea typeface="Verdana" pitchFamily="34" charset="0"/>
                <a:cs typeface="Helvetica" pitchFamily="34" charset="0"/>
              </a:rPr>
              <a:t>Obtain </a:t>
            </a:r>
            <a:r>
              <a:rPr lang="en-US" sz="900" dirty="0">
                <a:solidFill>
                  <a:schemeClr val="bg1"/>
                </a:solidFill>
                <a:latin typeface="Helvetica" pitchFamily="34" charset="0"/>
                <a:ea typeface="Verdana" pitchFamily="34" charset="0"/>
                <a:cs typeface="Helvetica" pitchFamily="34" charset="0"/>
              </a:rPr>
              <a:t>and interpret testing, determine appropriate management and initiate treatments in consultation with patient’s healthcare provider</a:t>
            </a:r>
          </a:p>
          <a:p>
            <a:endParaRPr lang="en-US" sz="850" dirty="0">
              <a:latin typeface="Helvetica" pitchFamily="34" charset="0"/>
              <a:cs typeface="Helvetica" pitchFamily="34" charset="0"/>
            </a:endParaRPr>
          </a:p>
        </p:txBody>
      </p:sp>
      <p:sp>
        <p:nvSpPr>
          <p:cNvPr id="14" name="Rounded Rectangle 13"/>
          <p:cNvSpPr/>
          <p:nvPr/>
        </p:nvSpPr>
        <p:spPr>
          <a:xfrm>
            <a:off x="5652388" y="3895214"/>
            <a:ext cx="1252728" cy="646331"/>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dirty="0" smtClean="0">
              <a:solidFill>
                <a:schemeClr val="tx1"/>
              </a:solidFill>
              <a:latin typeface="Helvetica" pitchFamily="34" charset="0"/>
              <a:ea typeface="Verdana" pitchFamily="34" charset="0"/>
              <a:cs typeface="Helvetica" pitchFamily="34" charset="0"/>
            </a:endParaRPr>
          </a:p>
          <a:p>
            <a:r>
              <a:rPr lang="en-US" sz="1000" dirty="0" smtClean="0">
                <a:solidFill>
                  <a:schemeClr val="bg1"/>
                </a:solidFill>
                <a:latin typeface="Helvetica" pitchFamily="34" charset="0"/>
                <a:ea typeface="Verdana" pitchFamily="34" charset="0"/>
                <a:cs typeface="Helvetica" pitchFamily="34" charset="0"/>
              </a:rPr>
              <a:t>≤8 </a:t>
            </a:r>
            <a:r>
              <a:rPr lang="en-US" sz="1000" dirty="0">
                <a:solidFill>
                  <a:schemeClr val="bg1"/>
                </a:solidFill>
                <a:latin typeface="Helvetica" pitchFamily="34" charset="0"/>
                <a:ea typeface="Verdana" pitchFamily="34" charset="0"/>
                <a:cs typeface="Helvetica" pitchFamily="34" charset="0"/>
              </a:rPr>
              <a:t>weeks of discharge (and every 6 weeks until 6 months)</a:t>
            </a:r>
          </a:p>
          <a:p>
            <a:endParaRPr lang="en-US" sz="900" dirty="0">
              <a:solidFill>
                <a:schemeClr val="bg1"/>
              </a:solidFill>
              <a:latin typeface="Helvetica" pitchFamily="34" charset="0"/>
              <a:cs typeface="Helvetica" pitchFamily="34" charset="0"/>
            </a:endParaRPr>
          </a:p>
        </p:txBody>
      </p:sp>
      <p:sp>
        <p:nvSpPr>
          <p:cNvPr id="15" name="Rounded Rectangle 14"/>
          <p:cNvSpPr/>
          <p:nvPr/>
        </p:nvSpPr>
        <p:spPr>
          <a:xfrm>
            <a:off x="5660560" y="4588339"/>
            <a:ext cx="1239142" cy="114038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50" dirty="0" smtClean="0">
              <a:solidFill>
                <a:schemeClr val="bg1"/>
              </a:solidFill>
              <a:latin typeface="Helvetica" pitchFamily="34" charset="0"/>
              <a:ea typeface="Verdana" pitchFamily="34" charset="0"/>
              <a:cs typeface="Helvetica" pitchFamily="34" charset="0"/>
            </a:endParaRPr>
          </a:p>
          <a:p>
            <a:r>
              <a:rPr lang="en-US" sz="900" dirty="0" smtClean="0">
                <a:solidFill>
                  <a:schemeClr val="bg1"/>
                </a:solidFill>
                <a:latin typeface="Helvetica" pitchFamily="34" charset="0"/>
                <a:ea typeface="Verdana" pitchFamily="34" charset="0"/>
                <a:cs typeface="Helvetica" pitchFamily="34" charset="0"/>
              </a:rPr>
              <a:t>Contact </a:t>
            </a:r>
            <a:r>
              <a:rPr lang="en-US" sz="900" dirty="0">
                <a:solidFill>
                  <a:schemeClr val="bg1"/>
                </a:solidFill>
                <a:latin typeface="Helvetica" pitchFamily="34" charset="0"/>
                <a:ea typeface="Verdana" pitchFamily="34" charset="0"/>
                <a:cs typeface="Helvetica" pitchFamily="34" charset="0"/>
              </a:rPr>
              <a:t>patient by phone to encourage medication adherence, answer </a:t>
            </a:r>
            <a:r>
              <a:rPr lang="en-US" sz="900" dirty="0" smtClean="0">
                <a:solidFill>
                  <a:schemeClr val="bg1"/>
                </a:solidFill>
                <a:latin typeface="Helvetica" pitchFamily="34" charset="0"/>
                <a:ea typeface="Verdana" pitchFamily="34" charset="0"/>
                <a:cs typeface="Helvetica" pitchFamily="34" charset="0"/>
              </a:rPr>
              <a:t>questions and </a:t>
            </a:r>
            <a:r>
              <a:rPr lang="en-US" sz="900" dirty="0">
                <a:solidFill>
                  <a:schemeClr val="bg1"/>
                </a:solidFill>
                <a:latin typeface="Helvetica" pitchFamily="34" charset="0"/>
                <a:ea typeface="Verdana" pitchFamily="34" charset="0"/>
                <a:cs typeface="Helvetica" pitchFamily="34" charset="0"/>
              </a:rPr>
              <a:t>discuss fall prevention</a:t>
            </a:r>
          </a:p>
          <a:p>
            <a:endParaRPr lang="en-US" sz="900" dirty="0">
              <a:latin typeface="Helvetica" pitchFamily="34" charset="0"/>
              <a:cs typeface="Helvetica" pitchFamily="34" charset="0"/>
            </a:endParaRPr>
          </a:p>
        </p:txBody>
      </p:sp>
      <p:sp>
        <p:nvSpPr>
          <p:cNvPr id="16" name="Rounded Rectangle 15"/>
          <p:cNvSpPr/>
          <p:nvPr/>
        </p:nvSpPr>
        <p:spPr>
          <a:xfrm>
            <a:off x="7040636" y="3886889"/>
            <a:ext cx="914287" cy="346023"/>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smtClean="0">
              <a:solidFill>
                <a:schemeClr val="tx1"/>
              </a:solidFill>
              <a:latin typeface="Helvetica" pitchFamily="34" charset="0"/>
              <a:ea typeface="Verdana" pitchFamily="34" charset="0"/>
              <a:cs typeface="Helvetica" pitchFamily="34" charset="0"/>
            </a:endParaRPr>
          </a:p>
          <a:p>
            <a:r>
              <a:rPr lang="en-US" sz="1000" dirty="0" smtClean="0">
                <a:solidFill>
                  <a:schemeClr val="bg1"/>
                </a:solidFill>
                <a:latin typeface="Helvetica" pitchFamily="34" charset="0"/>
                <a:ea typeface="Verdana" pitchFamily="34" charset="0"/>
                <a:cs typeface="Helvetica" pitchFamily="34" charset="0"/>
              </a:rPr>
              <a:t>≤6 </a:t>
            </a:r>
            <a:r>
              <a:rPr lang="en-US" sz="1000" dirty="0">
                <a:solidFill>
                  <a:schemeClr val="bg1"/>
                </a:solidFill>
                <a:latin typeface="Helvetica" pitchFamily="34" charset="0"/>
                <a:ea typeface="Verdana" pitchFamily="34" charset="0"/>
                <a:cs typeface="Helvetica" pitchFamily="34" charset="0"/>
              </a:rPr>
              <a:t>months of discharge</a:t>
            </a:r>
          </a:p>
          <a:p>
            <a:endParaRPr lang="en-US" sz="1000" dirty="0">
              <a:solidFill>
                <a:schemeClr val="tx1"/>
              </a:solidFill>
              <a:latin typeface="Helvetica" pitchFamily="34" charset="0"/>
              <a:cs typeface="Helvetica" pitchFamily="34" charset="0"/>
            </a:endParaRPr>
          </a:p>
        </p:txBody>
      </p:sp>
      <p:sp>
        <p:nvSpPr>
          <p:cNvPr id="17" name="Rounded Rectangle 16"/>
          <p:cNvSpPr/>
          <p:nvPr/>
        </p:nvSpPr>
        <p:spPr>
          <a:xfrm>
            <a:off x="7040637" y="4298044"/>
            <a:ext cx="910482" cy="98633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50" dirty="0" smtClean="0">
              <a:solidFill>
                <a:schemeClr val="bg1"/>
              </a:solidFill>
              <a:latin typeface="Helvetica" pitchFamily="34" charset="0"/>
              <a:ea typeface="Verdana" pitchFamily="34" charset="0"/>
              <a:cs typeface="Helvetica" pitchFamily="34" charset="0"/>
            </a:endParaRPr>
          </a:p>
          <a:p>
            <a:r>
              <a:rPr lang="en-US" sz="900" dirty="0" smtClean="0">
                <a:solidFill>
                  <a:schemeClr val="bg1"/>
                </a:solidFill>
                <a:latin typeface="Helvetica" pitchFamily="34" charset="0"/>
                <a:ea typeface="Verdana" pitchFamily="34" charset="0"/>
                <a:cs typeface="Helvetica" pitchFamily="34" charset="0"/>
              </a:rPr>
              <a:t>Obtain </a:t>
            </a:r>
            <a:r>
              <a:rPr lang="en-US" sz="900" dirty="0">
                <a:solidFill>
                  <a:schemeClr val="bg1"/>
                </a:solidFill>
                <a:latin typeface="Helvetica" pitchFamily="34" charset="0"/>
                <a:ea typeface="Verdana" pitchFamily="34" charset="0"/>
                <a:cs typeface="Helvetica" pitchFamily="34" charset="0"/>
              </a:rPr>
              <a:t>appropriate laboratory testing (e.g., BMD test, </a:t>
            </a:r>
            <a:r>
              <a:rPr lang="en-US" sz="900" dirty="0" smtClean="0">
                <a:solidFill>
                  <a:schemeClr val="bg1"/>
                </a:solidFill>
                <a:latin typeface="Helvetica" pitchFamily="34" charset="0"/>
                <a:ea typeface="Verdana" pitchFamily="34" charset="0"/>
                <a:cs typeface="Helvetica" pitchFamily="34" charset="0"/>
              </a:rPr>
              <a:t>blood </a:t>
            </a:r>
            <a:r>
              <a:rPr lang="en-US" sz="900" dirty="0">
                <a:solidFill>
                  <a:schemeClr val="bg1"/>
                </a:solidFill>
                <a:latin typeface="Helvetica" pitchFamily="34" charset="0"/>
                <a:ea typeface="Verdana" pitchFamily="34" charset="0"/>
                <a:cs typeface="Helvetica" pitchFamily="34" charset="0"/>
              </a:rPr>
              <a:t>and urine)</a:t>
            </a:r>
          </a:p>
          <a:p>
            <a:endParaRPr lang="en-US" sz="850" dirty="0">
              <a:latin typeface="Helvetica" pitchFamily="34" charset="0"/>
              <a:cs typeface="Helvetica" pitchFamily="34" charset="0"/>
            </a:endParaRPr>
          </a:p>
        </p:txBody>
      </p:sp>
      <p:sp>
        <p:nvSpPr>
          <p:cNvPr id="18" name="Rounded Rectangle 17"/>
          <p:cNvSpPr/>
          <p:nvPr/>
        </p:nvSpPr>
        <p:spPr>
          <a:xfrm>
            <a:off x="8013144" y="3895214"/>
            <a:ext cx="947108" cy="346023"/>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dirty="0" smtClean="0">
              <a:solidFill>
                <a:schemeClr val="tx1"/>
              </a:solidFill>
              <a:latin typeface="Helvetica" pitchFamily="34" charset="0"/>
              <a:ea typeface="Verdana" pitchFamily="34" charset="0"/>
              <a:cs typeface="Helvetica" pitchFamily="34" charset="0"/>
            </a:endParaRPr>
          </a:p>
          <a:p>
            <a:r>
              <a:rPr lang="en-US" sz="1000" dirty="0" smtClean="0">
                <a:solidFill>
                  <a:schemeClr val="bg1"/>
                </a:solidFill>
                <a:latin typeface="Helvetica" pitchFamily="34" charset="0"/>
                <a:ea typeface="Verdana" pitchFamily="34" charset="0"/>
                <a:cs typeface="Helvetica" pitchFamily="34" charset="0"/>
              </a:rPr>
              <a:t>At </a:t>
            </a:r>
            <a:r>
              <a:rPr lang="en-US" sz="1000" dirty="0">
                <a:solidFill>
                  <a:schemeClr val="bg1"/>
                </a:solidFill>
                <a:latin typeface="Helvetica" pitchFamily="34" charset="0"/>
                <a:ea typeface="Verdana" pitchFamily="34" charset="0"/>
                <a:cs typeface="Helvetica" pitchFamily="34" charset="0"/>
              </a:rPr>
              <a:t>6 months and 1 year</a:t>
            </a:r>
          </a:p>
          <a:p>
            <a:endParaRPr lang="en-US" sz="900" dirty="0">
              <a:solidFill>
                <a:schemeClr val="tx1"/>
              </a:solidFill>
              <a:latin typeface="Helvetica" pitchFamily="34" charset="0"/>
              <a:cs typeface="Helvetica" pitchFamily="34" charset="0"/>
            </a:endParaRPr>
          </a:p>
        </p:txBody>
      </p:sp>
      <p:sp>
        <p:nvSpPr>
          <p:cNvPr id="19" name="Rounded Rectangle 18"/>
          <p:cNvSpPr/>
          <p:nvPr/>
        </p:nvSpPr>
        <p:spPr>
          <a:xfrm>
            <a:off x="8042198" y="4298043"/>
            <a:ext cx="889000" cy="1430682"/>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850" dirty="0" smtClean="0">
              <a:solidFill>
                <a:schemeClr val="bg1"/>
              </a:solidFill>
              <a:latin typeface="Helvetica" pitchFamily="34" charset="0"/>
              <a:ea typeface="Verdana" pitchFamily="34" charset="0"/>
              <a:cs typeface="Helvetica" pitchFamily="34" charset="0"/>
            </a:endParaRPr>
          </a:p>
          <a:p>
            <a:r>
              <a:rPr lang="en-US" sz="900" dirty="0" smtClean="0">
                <a:solidFill>
                  <a:schemeClr val="bg1"/>
                </a:solidFill>
                <a:latin typeface="Helvetica" pitchFamily="34" charset="0"/>
                <a:ea typeface="Verdana" pitchFamily="34" charset="0"/>
                <a:cs typeface="Helvetica" pitchFamily="34" charset="0"/>
              </a:rPr>
              <a:t>Ongoing </a:t>
            </a:r>
            <a:r>
              <a:rPr lang="en-US" sz="900" dirty="0">
                <a:solidFill>
                  <a:schemeClr val="bg1"/>
                </a:solidFill>
                <a:latin typeface="Helvetica" pitchFamily="34" charset="0"/>
                <a:ea typeface="Verdana" pitchFamily="34" charset="0"/>
                <a:cs typeface="Helvetica" pitchFamily="34" charset="0"/>
              </a:rPr>
              <a:t>patient </a:t>
            </a:r>
            <a:r>
              <a:rPr lang="en-US" sz="900" dirty="0" smtClean="0">
                <a:solidFill>
                  <a:schemeClr val="bg1"/>
                </a:solidFill>
                <a:latin typeface="Helvetica" pitchFamily="34" charset="0"/>
                <a:ea typeface="Verdana" pitchFamily="34" charset="0"/>
                <a:cs typeface="Helvetica" pitchFamily="34" charset="0"/>
              </a:rPr>
              <a:t>assessment(i.e</a:t>
            </a:r>
            <a:r>
              <a:rPr lang="en-US" sz="900" dirty="0">
                <a:solidFill>
                  <a:schemeClr val="bg1"/>
                </a:solidFill>
                <a:latin typeface="Helvetica" pitchFamily="34" charset="0"/>
                <a:ea typeface="Verdana" pitchFamily="34" charset="0"/>
                <a:cs typeface="Helvetica" pitchFamily="34" charset="0"/>
              </a:rPr>
              <a:t>., re-evaluation, repeat BMD tests, chronic health visits)</a:t>
            </a:r>
          </a:p>
          <a:p>
            <a:endParaRPr lang="en-US" sz="900" dirty="0">
              <a:latin typeface="Helvetica" pitchFamily="34" charset="0"/>
              <a:cs typeface="Helvetica" pitchFamily="34" charset="0"/>
            </a:endParaRPr>
          </a:p>
        </p:txBody>
      </p:sp>
      <p:sp>
        <p:nvSpPr>
          <p:cNvPr id="20" name="Rounded Rectangle 19"/>
          <p:cNvSpPr/>
          <p:nvPr/>
        </p:nvSpPr>
        <p:spPr>
          <a:xfrm>
            <a:off x="217000" y="5104220"/>
            <a:ext cx="5408214" cy="9138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indent="-117475"/>
            <a:endParaRPr lang="en-US" sz="900" dirty="0" smtClean="0">
              <a:solidFill>
                <a:schemeClr val="bg1"/>
              </a:solidFill>
              <a:latin typeface="Helvetica" pitchFamily="34" charset="0"/>
              <a:ea typeface="Verdana" pitchFamily="34" charset="0"/>
              <a:cs typeface="Helvetica" pitchFamily="34" charset="0"/>
            </a:endParaRPr>
          </a:p>
          <a:p>
            <a:pPr marL="117475" indent="-117475"/>
            <a:r>
              <a:rPr lang="en-US" sz="900" dirty="0" smtClean="0">
                <a:solidFill>
                  <a:schemeClr val="bg1"/>
                </a:solidFill>
                <a:latin typeface="Helvetica" pitchFamily="34" charset="0"/>
                <a:ea typeface="Verdana" pitchFamily="34" charset="0"/>
                <a:cs typeface="Helvetica" pitchFamily="34" charset="0"/>
              </a:rPr>
              <a:t>At </a:t>
            </a:r>
            <a:r>
              <a:rPr lang="en-US" sz="900" dirty="0">
                <a:solidFill>
                  <a:schemeClr val="bg1"/>
                </a:solidFill>
                <a:latin typeface="Helvetica" pitchFamily="34" charset="0"/>
                <a:ea typeface="Verdana" pitchFamily="34" charset="0"/>
                <a:cs typeface="Helvetica" pitchFamily="34" charset="0"/>
              </a:rPr>
              <a:t>discharge, FLS Coordinator:</a:t>
            </a:r>
          </a:p>
          <a:p>
            <a:pPr marL="57150" indent="-57150">
              <a:buFont typeface="Arial" pitchFamily="34" charset="0"/>
              <a:buChar char="•"/>
            </a:pPr>
            <a:r>
              <a:rPr lang="en-US" sz="900" dirty="0">
                <a:solidFill>
                  <a:schemeClr val="bg1"/>
                </a:solidFill>
                <a:latin typeface="Helvetica" pitchFamily="34" charset="0"/>
                <a:ea typeface="Verdana" pitchFamily="34" charset="0"/>
                <a:cs typeface="Helvetica" pitchFamily="34" charset="0"/>
              </a:rPr>
              <a:t>Determines patient’s post-fracture location (i.e., inpatient stay, home, other PAC facility) and </a:t>
            </a:r>
            <a:r>
              <a:rPr lang="en-US" sz="900" dirty="0" smtClean="0">
                <a:solidFill>
                  <a:schemeClr val="bg1"/>
                </a:solidFill>
                <a:latin typeface="Helvetica" pitchFamily="34" charset="0"/>
                <a:ea typeface="Verdana" pitchFamily="34" charset="0"/>
                <a:cs typeface="Helvetica" pitchFamily="34" charset="0"/>
              </a:rPr>
              <a:t>performs </a:t>
            </a:r>
            <a:r>
              <a:rPr lang="en-US" sz="900" dirty="0">
                <a:solidFill>
                  <a:schemeClr val="bg1"/>
                </a:solidFill>
                <a:latin typeface="Helvetica" pitchFamily="34" charset="0"/>
                <a:ea typeface="Verdana" pitchFamily="34" charset="0"/>
                <a:cs typeface="Helvetica" pitchFamily="34" charset="0"/>
              </a:rPr>
              <a:t>a fracture prevention assessment</a:t>
            </a:r>
          </a:p>
          <a:p>
            <a:pPr marL="57150" indent="-57150">
              <a:buFont typeface="Arial" pitchFamily="34" charset="0"/>
              <a:buChar char="•"/>
            </a:pPr>
            <a:r>
              <a:rPr lang="en-US" sz="900" dirty="0">
                <a:solidFill>
                  <a:schemeClr val="bg1"/>
                </a:solidFill>
                <a:latin typeface="Helvetica" pitchFamily="34" charset="0"/>
                <a:ea typeface="Verdana" pitchFamily="34" charset="0"/>
                <a:cs typeface="Helvetica" pitchFamily="34" charset="0"/>
              </a:rPr>
              <a:t>Identifies patient’s PCP or other appropriate chronic care professional to order post-fracture tests, </a:t>
            </a:r>
            <a:r>
              <a:rPr lang="en-US" sz="900" dirty="0" smtClean="0">
                <a:solidFill>
                  <a:schemeClr val="bg1"/>
                </a:solidFill>
                <a:latin typeface="Helvetica" pitchFamily="34" charset="0"/>
                <a:ea typeface="Verdana" pitchFamily="34" charset="0"/>
                <a:cs typeface="Helvetica" pitchFamily="34" charset="0"/>
              </a:rPr>
              <a:t>medications </a:t>
            </a:r>
            <a:r>
              <a:rPr lang="en-US" sz="900" dirty="0">
                <a:solidFill>
                  <a:schemeClr val="bg1"/>
                </a:solidFill>
                <a:latin typeface="Helvetica" pitchFamily="34" charset="0"/>
                <a:ea typeface="Verdana" pitchFamily="34" charset="0"/>
                <a:cs typeface="Helvetica" pitchFamily="34" charset="0"/>
              </a:rPr>
              <a:t>and </a:t>
            </a:r>
            <a:r>
              <a:rPr lang="en-US" sz="900" dirty="0" smtClean="0">
                <a:solidFill>
                  <a:schemeClr val="bg1"/>
                </a:solidFill>
                <a:latin typeface="Helvetica" pitchFamily="34" charset="0"/>
                <a:ea typeface="Verdana" pitchFamily="34" charset="0"/>
                <a:cs typeface="Helvetica" pitchFamily="34" charset="0"/>
              </a:rPr>
              <a:t>develops </a:t>
            </a:r>
            <a:r>
              <a:rPr lang="en-US" sz="900" dirty="0">
                <a:solidFill>
                  <a:schemeClr val="bg1"/>
                </a:solidFill>
                <a:latin typeface="Helvetica" pitchFamily="34" charset="0"/>
                <a:ea typeface="Verdana" pitchFamily="34" charset="0"/>
                <a:cs typeface="Helvetica" pitchFamily="34" charset="0"/>
              </a:rPr>
              <a:t>patient care plan</a:t>
            </a:r>
          </a:p>
          <a:p>
            <a:pPr marL="57150" indent="-57150">
              <a:buFont typeface="Arial" pitchFamily="34" charset="0"/>
              <a:buChar char="•"/>
            </a:pPr>
            <a:r>
              <a:rPr lang="en-US" sz="900" dirty="0">
                <a:solidFill>
                  <a:schemeClr val="bg1"/>
                </a:solidFill>
                <a:latin typeface="Helvetica" pitchFamily="34" charset="0"/>
                <a:ea typeface="Verdana" pitchFamily="34" charset="0"/>
                <a:cs typeface="Helvetica" pitchFamily="34" charset="0"/>
              </a:rPr>
              <a:t>Distributes patient education material from FLS stakeholders and champions</a:t>
            </a:r>
          </a:p>
          <a:p>
            <a:endParaRPr lang="en-US" sz="500" dirty="0">
              <a:latin typeface="Helvetica" pitchFamily="34" charset="0"/>
              <a:cs typeface="Helvetica" pitchFamily="34" charset="0"/>
            </a:endParaRPr>
          </a:p>
        </p:txBody>
      </p:sp>
    </p:spTree>
    <p:extLst>
      <p:ext uri="{BB962C8B-B14F-4D97-AF65-F5344CB8AC3E}">
        <p14:creationId xmlns:p14="http://schemas.microsoft.com/office/powerpoint/2010/main" val="1743566716"/>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80524" y="1111881"/>
            <a:ext cx="8229600" cy="609600"/>
          </a:xfrm>
        </p:spPr>
        <p:txBody>
          <a:bodyPr>
            <a:noAutofit/>
          </a:bodyPr>
          <a:lstStyle/>
          <a:p>
            <a:pPr algn="ctr" eaLnBrk="1" hangingPunct="1"/>
            <a:r>
              <a:rPr lang="en-US" sz="3200" b="1" i="1" dirty="0" smtClean="0">
                <a:solidFill>
                  <a:srgbClr val="FF6911"/>
                </a:solidFill>
              </a:rPr>
              <a:t>Impact of Health Reform:</a:t>
            </a:r>
            <a:br>
              <a:rPr lang="en-US" sz="3200" b="1" i="1" dirty="0" smtClean="0">
                <a:solidFill>
                  <a:srgbClr val="FF6911"/>
                </a:solidFill>
              </a:rPr>
            </a:br>
            <a:r>
              <a:rPr lang="en-US" sz="3200" b="1" i="1" dirty="0" smtClean="0">
                <a:solidFill>
                  <a:srgbClr val="FF6911"/>
                </a:solidFill>
              </a:rPr>
              <a:t>Future Medicare Revenue at Risk</a:t>
            </a:r>
            <a:endParaRPr lang="en-US" sz="3200" b="1" i="1" dirty="0">
              <a:solidFill>
                <a:srgbClr val="FF6911"/>
              </a:solidFill>
            </a:endParaRPr>
          </a:p>
        </p:txBody>
      </p:sp>
      <p:sp>
        <p:nvSpPr>
          <p:cNvPr id="6" name="Shape 32"/>
          <p:cNvSpPr/>
          <p:nvPr/>
        </p:nvSpPr>
        <p:spPr>
          <a:xfrm>
            <a:off x="4093956" y="334880"/>
            <a:ext cx="1156112" cy="317714"/>
          </a:xfrm>
          <a:prstGeom prst="rect">
            <a:avLst/>
          </a:prstGeom>
          <a:blipFill>
            <a:blip r:embed="rId3"/>
            <a:stretch>
              <a:fillRect/>
            </a:stretch>
          </a:blipFill>
        </p:spPr>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2" t="35496" r="1941" b="12338"/>
          <a:stretch/>
        </p:blipFill>
        <p:spPr bwMode="auto">
          <a:xfrm>
            <a:off x="124269" y="2685654"/>
            <a:ext cx="8895457" cy="306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91982" y="1721481"/>
            <a:ext cx="3556417" cy="1631216"/>
          </a:xfrm>
          <a:prstGeom prst="rect">
            <a:avLst/>
          </a:prstGeom>
          <a:noFill/>
        </p:spPr>
        <p:txBody>
          <a:bodyPr wrap="square" rtlCol="0">
            <a:spAutoFit/>
          </a:bodyPr>
          <a:lstStyle/>
          <a:p>
            <a:r>
              <a:rPr lang="en-US" sz="3600" b="1" dirty="0" smtClean="0">
                <a:solidFill>
                  <a:srgbClr val="0070C0"/>
                </a:solidFill>
              </a:rPr>
              <a:t>IQR: </a:t>
            </a:r>
            <a:r>
              <a:rPr lang="en-US" sz="1600" b="1" dirty="0" smtClean="0">
                <a:solidFill>
                  <a:srgbClr val="0070C0"/>
                </a:solidFill>
              </a:rPr>
              <a:t>Inpatient Quality Reporting is data on conditions that are common to Medicare beneficiaries. It is reported by hospitals and is used by CMS to calculate payment rates.</a:t>
            </a:r>
            <a:endParaRPr lang="en-US" sz="3600" b="1" dirty="0">
              <a:solidFill>
                <a:srgbClr val="0070C0"/>
              </a:solidFill>
            </a:endParaRPr>
          </a:p>
        </p:txBody>
      </p:sp>
    </p:spTree>
    <p:extLst>
      <p:ext uri="{BB962C8B-B14F-4D97-AF65-F5344CB8AC3E}">
        <p14:creationId xmlns:p14="http://schemas.microsoft.com/office/powerpoint/2010/main" val="781776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57212" y="1154725"/>
            <a:ext cx="8229600" cy="609600"/>
          </a:xfrm>
        </p:spPr>
        <p:txBody>
          <a:bodyPr>
            <a:noAutofit/>
          </a:bodyPr>
          <a:lstStyle/>
          <a:p>
            <a:pPr algn="ctr" eaLnBrk="1" hangingPunct="1"/>
            <a:r>
              <a:rPr lang="en-US" sz="3200" b="1" i="1" dirty="0" smtClean="0">
                <a:solidFill>
                  <a:srgbClr val="FF6911"/>
                </a:solidFill>
              </a:rPr>
              <a:t>Impact of Health Reform:</a:t>
            </a:r>
            <a:br>
              <a:rPr lang="en-US" sz="3200" b="1" i="1" dirty="0" smtClean="0">
                <a:solidFill>
                  <a:srgbClr val="FF6911"/>
                </a:solidFill>
              </a:rPr>
            </a:br>
            <a:r>
              <a:rPr lang="en-US" sz="3200" b="1" i="1" dirty="0" smtClean="0">
                <a:solidFill>
                  <a:srgbClr val="FF6911"/>
                </a:solidFill>
              </a:rPr>
              <a:t>Future Medicare Revenue at Risk</a:t>
            </a:r>
            <a:endParaRPr lang="en-US" sz="3200" b="1" i="1" dirty="0">
              <a:solidFill>
                <a:srgbClr val="FF6911"/>
              </a:solidFill>
            </a:endParaRPr>
          </a:p>
        </p:txBody>
      </p:sp>
      <p:sp>
        <p:nvSpPr>
          <p:cNvPr id="6" name="Shape 32"/>
          <p:cNvSpPr/>
          <p:nvPr/>
        </p:nvSpPr>
        <p:spPr>
          <a:xfrm>
            <a:off x="4093956" y="334880"/>
            <a:ext cx="1156112" cy="317714"/>
          </a:xfrm>
          <a:prstGeom prst="rect">
            <a:avLst/>
          </a:prstGeom>
          <a:blipFill>
            <a:blip r:embed="rId3"/>
            <a:stretch>
              <a:fillRect/>
            </a:stretch>
          </a:blipFill>
        </p:spPr>
      </p:sp>
      <p:sp>
        <p:nvSpPr>
          <p:cNvPr id="5" name="TextBox 4"/>
          <p:cNvSpPr txBox="1"/>
          <p:nvPr/>
        </p:nvSpPr>
        <p:spPr>
          <a:xfrm>
            <a:off x="876297" y="1464874"/>
            <a:ext cx="7810500" cy="307777"/>
          </a:xfrm>
          <a:prstGeom prst="rect">
            <a:avLst/>
          </a:prstGeom>
          <a:no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2" t="35496" r="1941" b="12338"/>
          <a:stretch/>
        </p:blipFill>
        <p:spPr bwMode="auto">
          <a:xfrm>
            <a:off x="124269" y="2685654"/>
            <a:ext cx="8895457" cy="306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43200" y="1772651"/>
            <a:ext cx="3399746" cy="1384995"/>
          </a:xfrm>
          <a:prstGeom prst="rect">
            <a:avLst/>
          </a:prstGeom>
          <a:noFill/>
        </p:spPr>
        <p:txBody>
          <a:bodyPr wrap="square" rtlCol="0">
            <a:spAutoFit/>
          </a:bodyPr>
          <a:lstStyle/>
          <a:p>
            <a:r>
              <a:rPr lang="en-US" sz="3600" b="1" dirty="0" smtClean="0">
                <a:solidFill>
                  <a:srgbClr val="0070C0"/>
                </a:solidFill>
              </a:rPr>
              <a:t>IQR</a:t>
            </a:r>
            <a:r>
              <a:rPr lang="en-US" sz="3600" dirty="0" smtClean="0">
                <a:solidFill>
                  <a:srgbClr val="0070C0"/>
                </a:solidFill>
              </a:rPr>
              <a:t>: </a:t>
            </a:r>
            <a:r>
              <a:rPr lang="en-US" sz="1600" b="1" dirty="0" smtClean="0">
                <a:solidFill>
                  <a:srgbClr val="0070C0"/>
                </a:solidFill>
              </a:rPr>
              <a:t>FLS is relevant to IQR and can help hospitals avoid a 2% decrease in the annual market basket update.</a:t>
            </a:r>
            <a:endParaRPr lang="en-US" sz="1600" b="1" dirty="0">
              <a:solidFill>
                <a:srgbClr val="0070C0"/>
              </a:solidFill>
            </a:endParaRPr>
          </a:p>
        </p:txBody>
      </p:sp>
    </p:spTree>
    <p:extLst>
      <p:ext uri="{BB962C8B-B14F-4D97-AF65-F5344CB8AC3E}">
        <p14:creationId xmlns:p14="http://schemas.microsoft.com/office/powerpoint/2010/main" val="375767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pic>
        <p:nvPicPr>
          <p:cNvPr id="11" name="Picture 10"/>
          <p:cNvPicPr>
            <a:picLocks noChangeAspect="1"/>
          </p:cNvPicPr>
          <p:nvPr/>
        </p:nvPicPr>
        <p:blipFill rotWithShape="1">
          <a:blip r:embed="rId3"/>
          <a:srcRect l="15854" r="40730" b="32428"/>
          <a:stretch/>
        </p:blipFill>
        <p:spPr>
          <a:xfrm>
            <a:off x="167269" y="3147663"/>
            <a:ext cx="3802565" cy="3699039"/>
          </a:xfrm>
          <a:prstGeom prst="rect">
            <a:avLst/>
          </a:prstGeom>
        </p:spPr>
      </p:pic>
      <p:pic>
        <p:nvPicPr>
          <p:cNvPr id="3" name="Picture 2"/>
          <p:cNvPicPr>
            <a:picLocks noChangeAspect="1"/>
          </p:cNvPicPr>
          <p:nvPr/>
        </p:nvPicPr>
        <p:blipFill rotWithShape="1">
          <a:blip r:embed="rId4"/>
          <a:srcRect l="13088" t="8244" r="40165" b="15753"/>
          <a:stretch/>
        </p:blipFill>
        <p:spPr>
          <a:xfrm>
            <a:off x="4694663" y="686348"/>
            <a:ext cx="4449337" cy="4521125"/>
          </a:xfrm>
          <a:prstGeom prst="rect">
            <a:avLst/>
          </a:prstGeom>
        </p:spPr>
      </p:pic>
      <p:sp>
        <p:nvSpPr>
          <p:cNvPr id="8" name="TextBox 7"/>
          <p:cNvSpPr txBox="1"/>
          <p:nvPr/>
        </p:nvSpPr>
        <p:spPr>
          <a:xfrm>
            <a:off x="1765061" y="5736788"/>
            <a:ext cx="2632768" cy="338554"/>
          </a:xfrm>
          <a:prstGeom prst="rect">
            <a:avLst/>
          </a:prstGeom>
          <a:solidFill>
            <a:srgbClr val="FF691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smtClean="0">
                <a:latin typeface="Helvetica" panose="020B0604020202020204" pitchFamily="34" charset="0"/>
                <a:cs typeface="Helvetica" panose="020B0604020202020204" pitchFamily="34" charset="0"/>
              </a:rPr>
              <a:t>“…in an airport stumble”</a:t>
            </a:r>
            <a:endParaRPr lang="en-US" sz="1600" b="1" i="1" dirty="0">
              <a:latin typeface="Helvetica" panose="020B0604020202020204" pitchFamily="34" charset="0"/>
              <a:cs typeface="Helvetica" panose="020B0604020202020204" pitchFamily="34" charset="0"/>
            </a:endParaRPr>
          </a:p>
        </p:txBody>
      </p:sp>
      <p:sp>
        <p:nvSpPr>
          <p:cNvPr id="9" name="TextBox 8"/>
          <p:cNvSpPr txBox="1"/>
          <p:nvPr/>
        </p:nvSpPr>
        <p:spPr>
          <a:xfrm>
            <a:off x="6502960" y="5321290"/>
            <a:ext cx="2564839" cy="584775"/>
          </a:xfrm>
          <a:prstGeom prst="rect">
            <a:avLst/>
          </a:prstGeom>
          <a:solidFill>
            <a:srgbClr val="FF691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smtClean="0">
                <a:latin typeface="Helvetica" panose="020B0604020202020204" pitchFamily="34" charset="0"/>
                <a:cs typeface="Helvetica" panose="020B0604020202020204" pitchFamily="34" charset="0"/>
              </a:rPr>
              <a:t>“…fell down on her way to the White House”</a:t>
            </a:r>
            <a:endParaRPr lang="en-US" sz="1600" b="1" i="1" dirty="0">
              <a:latin typeface="Helvetica" panose="020B0604020202020204" pitchFamily="34" charset="0"/>
              <a:cs typeface="Helvetica" panose="020B0604020202020204" pitchFamily="34" charset="0"/>
            </a:endParaRPr>
          </a:p>
        </p:txBody>
      </p:sp>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226" t="26756" r="76761" b="39835"/>
          <a:stretch/>
        </p:blipFill>
        <p:spPr bwMode="auto">
          <a:xfrm>
            <a:off x="137362" y="91336"/>
            <a:ext cx="3862378" cy="285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73488" y="831349"/>
            <a:ext cx="2491343" cy="584775"/>
          </a:xfrm>
          <a:prstGeom prst="rect">
            <a:avLst/>
          </a:prstGeom>
          <a:solidFill>
            <a:srgbClr val="FF691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smtClean="0">
                <a:latin typeface="Helvetica" panose="020B0604020202020204" pitchFamily="34" charset="0"/>
                <a:cs typeface="Helvetica" panose="020B0604020202020204" pitchFamily="34" charset="0"/>
              </a:rPr>
              <a:t>“…breaking a bone in his neck in a fall”</a:t>
            </a:r>
            <a:endParaRPr lang="en-US" sz="1600" b="1"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2795754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197" y="1143000"/>
            <a:ext cx="8229600" cy="609600"/>
          </a:xfrm>
        </p:spPr>
        <p:txBody>
          <a:bodyPr>
            <a:noAutofit/>
          </a:bodyPr>
          <a:lstStyle/>
          <a:p>
            <a:pPr algn="ctr" eaLnBrk="1" hangingPunct="1"/>
            <a:r>
              <a:rPr lang="en-US" sz="3200" b="1" i="1" dirty="0" smtClean="0">
                <a:solidFill>
                  <a:srgbClr val="FF6911"/>
                </a:solidFill>
              </a:rPr>
              <a:t>Impact of Health Reform:</a:t>
            </a:r>
            <a:br>
              <a:rPr lang="en-US" sz="3200" b="1" i="1" dirty="0" smtClean="0">
                <a:solidFill>
                  <a:srgbClr val="FF6911"/>
                </a:solidFill>
              </a:rPr>
            </a:br>
            <a:r>
              <a:rPr lang="en-US" sz="3200" b="1" i="1" dirty="0" smtClean="0">
                <a:solidFill>
                  <a:srgbClr val="FF6911"/>
                </a:solidFill>
              </a:rPr>
              <a:t>Future Medicare Revenue at Risk</a:t>
            </a:r>
            <a:endParaRPr lang="en-US" sz="3200" b="1" i="1" dirty="0">
              <a:solidFill>
                <a:srgbClr val="FF6911"/>
              </a:solidFill>
            </a:endParaRPr>
          </a:p>
        </p:txBody>
      </p:sp>
      <p:sp>
        <p:nvSpPr>
          <p:cNvPr id="6" name="Shape 32"/>
          <p:cNvSpPr/>
          <p:nvPr/>
        </p:nvSpPr>
        <p:spPr>
          <a:xfrm>
            <a:off x="4093956" y="334880"/>
            <a:ext cx="1156112" cy="317714"/>
          </a:xfrm>
          <a:prstGeom prst="rect">
            <a:avLst/>
          </a:prstGeom>
          <a:blipFill>
            <a:blip r:embed="rId3"/>
            <a:stretch>
              <a:fillRect/>
            </a:stretch>
          </a:blipFill>
        </p:spPr>
      </p:sp>
      <p:sp>
        <p:nvSpPr>
          <p:cNvPr id="5" name="TextBox 4"/>
          <p:cNvSpPr txBox="1"/>
          <p:nvPr/>
        </p:nvSpPr>
        <p:spPr>
          <a:xfrm>
            <a:off x="876297" y="1347424"/>
            <a:ext cx="7810500" cy="307777"/>
          </a:xfrm>
          <a:prstGeom prst="rect">
            <a:avLst/>
          </a:prstGeom>
          <a:no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2" t="35496" r="1941" b="12338"/>
          <a:stretch/>
        </p:blipFill>
        <p:spPr bwMode="auto">
          <a:xfrm>
            <a:off x="124269" y="2685654"/>
            <a:ext cx="8895457" cy="306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43126" y="1655201"/>
            <a:ext cx="3352873" cy="1877437"/>
          </a:xfrm>
          <a:prstGeom prst="rect">
            <a:avLst/>
          </a:prstGeom>
          <a:noFill/>
        </p:spPr>
        <p:txBody>
          <a:bodyPr wrap="square" rtlCol="0">
            <a:spAutoFit/>
          </a:bodyPr>
          <a:lstStyle/>
          <a:p>
            <a:r>
              <a:rPr lang="en-US" sz="3600" b="1" dirty="0" smtClean="0">
                <a:solidFill>
                  <a:schemeClr val="tx1">
                    <a:lumMod val="65000"/>
                    <a:lumOff val="35000"/>
                  </a:schemeClr>
                </a:solidFill>
              </a:rPr>
              <a:t>VBP: </a:t>
            </a:r>
            <a:r>
              <a:rPr lang="en-US" sz="1600" b="1" dirty="0" smtClean="0">
                <a:solidFill>
                  <a:schemeClr val="tx1">
                    <a:lumMod val="65000"/>
                    <a:lumOff val="35000"/>
                  </a:schemeClr>
                </a:solidFill>
              </a:rPr>
              <a:t>Value-Based Purchasing refers to incentive payments CMS makes to hospitals based on how well the hospital performs on certain quality measures.</a:t>
            </a:r>
            <a:endParaRPr lang="en-US" sz="1600" b="1" dirty="0">
              <a:solidFill>
                <a:schemeClr val="tx1">
                  <a:lumMod val="65000"/>
                  <a:lumOff val="35000"/>
                </a:schemeClr>
              </a:solidFill>
            </a:endParaRPr>
          </a:p>
        </p:txBody>
      </p:sp>
    </p:spTree>
    <p:extLst>
      <p:ext uri="{BB962C8B-B14F-4D97-AF65-F5344CB8AC3E}">
        <p14:creationId xmlns:p14="http://schemas.microsoft.com/office/powerpoint/2010/main" val="1765783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94519" y="1137335"/>
            <a:ext cx="8229600" cy="609600"/>
          </a:xfrm>
        </p:spPr>
        <p:txBody>
          <a:bodyPr>
            <a:noAutofit/>
          </a:bodyPr>
          <a:lstStyle/>
          <a:p>
            <a:pPr algn="ctr" eaLnBrk="1" hangingPunct="1"/>
            <a:r>
              <a:rPr lang="en-US" sz="3200" b="1" i="1" dirty="0" smtClean="0">
                <a:solidFill>
                  <a:srgbClr val="FF6911"/>
                </a:solidFill>
              </a:rPr>
              <a:t>Impact of Health Reform:</a:t>
            </a:r>
            <a:br>
              <a:rPr lang="en-US" sz="3200" b="1" i="1" dirty="0" smtClean="0">
                <a:solidFill>
                  <a:srgbClr val="FF6911"/>
                </a:solidFill>
              </a:rPr>
            </a:br>
            <a:r>
              <a:rPr lang="en-US" sz="3200" b="1" i="1" dirty="0" smtClean="0">
                <a:solidFill>
                  <a:srgbClr val="FF6911"/>
                </a:solidFill>
              </a:rPr>
              <a:t>Future Medicare Revenue at Risk</a:t>
            </a:r>
            <a:endParaRPr lang="en-US" sz="3200" b="1" i="1" dirty="0">
              <a:solidFill>
                <a:srgbClr val="FF6911"/>
              </a:solidFill>
            </a:endParaRPr>
          </a:p>
        </p:txBody>
      </p:sp>
      <p:sp>
        <p:nvSpPr>
          <p:cNvPr id="6" name="Shape 32"/>
          <p:cNvSpPr/>
          <p:nvPr/>
        </p:nvSpPr>
        <p:spPr>
          <a:xfrm>
            <a:off x="4093956" y="334880"/>
            <a:ext cx="1156112" cy="317714"/>
          </a:xfrm>
          <a:prstGeom prst="rect">
            <a:avLst/>
          </a:prstGeom>
          <a:blipFill>
            <a:blip r:embed="rId3"/>
            <a:stretch>
              <a:fillRect/>
            </a:stretch>
          </a:blipFill>
        </p:spPr>
      </p:sp>
      <p:sp>
        <p:nvSpPr>
          <p:cNvPr id="5" name="TextBox 4"/>
          <p:cNvSpPr txBox="1"/>
          <p:nvPr/>
        </p:nvSpPr>
        <p:spPr>
          <a:xfrm>
            <a:off x="876297" y="1347424"/>
            <a:ext cx="7810500" cy="307777"/>
          </a:xfrm>
          <a:prstGeom prst="rect">
            <a:avLst/>
          </a:prstGeom>
          <a:no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2" t="35496" r="1941" b="12338"/>
          <a:stretch/>
        </p:blipFill>
        <p:spPr bwMode="auto">
          <a:xfrm>
            <a:off x="124269" y="2685654"/>
            <a:ext cx="8895457" cy="306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743200" y="1746935"/>
            <a:ext cx="3399746" cy="1877437"/>
          </a:xfrm>
          <a:prstGeom prst="rect">
            <a:avLst/>
          </a:prstGeom>
          <a:noFill/>
        </p:spPr>
        <p:txBody>
          <a:bodyPr wrap="square" rtlCol="0">
            <a:spAutoFit/>
          </a:bodyPr>
          <a:lstStyle/>
          <a:p>
            <a:r>
              <a:rPr lang="en-US" sz="3600" b="1" dirty="0" smtClean="0">
                <a:solidFill>
                  <a:schemeClr val="tx1">
                    <a:lumMod val="65000"/>
                    <a:lumOff val="35000"/>
                  </a:schemeClr>
                </a:solidFill>
              </a:rPr>
              <a:t>VBP: </a:t>
            </a:r>
            <a:r>
              <a:rPr lang="en-US" sz="1600" b="1" dirty="0" smtClean="0">
                <a:solidFill>
                  <a:schemeClr val="tx1">
                    <a:lumMod val="65000"/>
                    <a:lumOff val="35000"/>
                  </a:schemeClr>
                </a:solidFill>
              </a:rPr>
              <a:t>can increase Medicare reimbursement by 2%. There are over 30 osteoporosis-related measures, including more than a dozen central to the FLS model.</a:t>
            </a:r>
            <a:endParaRPr lang="en-US" sz="1600" b="1" dirty="0">
              <a:solidFill>
                <a:schemeClr val="tx1">
                  <a:lumMod val="65000"/>
                  <a:lumOff val="35000"/>
                </a:schemeClr>
              </a:solidFill>
            </a:endParaRPr>
          </a:p>
        </p:txBody>
      </p:sp>
    </p:spTree>
    <p:extLst>
      <p:ext uri="{BB962C8B-B14F-4D97-AF65-F5344CB8AC3E}">
        <p14:creationId xmlns:p14="http://schemas.microsoft.com/office/powerpoint/2010/main" val="22953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91409" y="1137335"/>
            <a:ext cx="8229600" cy="609600"/>
          </a:xfrm>
        </p:spPr>
        <p:txBody>
          <a:bodyPr>
            <a:noAutofit/>
          </a:bodyPr>
          <a:lstStyle/>
          <a:p>
            <a:pPr algn="ctr" eaLnBrk="1" hangingPunct="1"/>
            <a:r>
              <a:rPr lang="en-US" sz="3200" b="1" i="1" dirty="0" smtClean="0">
                <a:solidFill>
                  <a:srgbClr val="FF6911"/>
                </a:solidFill>
              </a:rPr>
              <a:t>Impact of Health Reform:</a:t>
            </a:r>
            <a:br>
              <a:rPr lang="en-US" sz="3200" b="1" i="1" dirty="0" smtClean="0">
                <a:solidFill>
                  <a:srgbClr val="FF6911"/>
                </a:solidFill>
              </a:rPr>
            </a:br>
            <a:r>
              <a:rPr lang="en-US" sz="3200" b="1" i="1" dirty="0" smtClean="0">
                <a:solidFill>
                  <a:srgbClr val="FF6911"/>
                </a:solidFill>
              </a:rPr>
              <a:t>Future Medicare Revenue at Risk</a:t>
            </a:r>
            <a:endParaRPr lang="en-US" sz="3200" b="1" i="1" dirty="0">
              <a:solidFill>
                <a:srgbClr val="FF6911"/>
              </a:solidFill>
            </a:endParaRPr>
          </a:p>
        </p:txBody>
      </p:sp>
      <p:sp>
        <p:nvSpPr>
          <p:cNvPr id="6" name="Shape 32"/>
          <p:cNvSpPr/>
          <p:nvPr/>
        </p:nvSpPr>
        <p:spPr>
          <a:xfrm>
            <a:off x="4093956" y="334880"/>
            <a:ext cx="1156112" cy="317714"/>
          </a:xfrm>
          <a:prstGeom prst="rect">
            <a:avLst/>
          </a:prstGeom>
          <a:blipFill>
            <a:blip r:embed="rId3"/>
            <a:stretch>
              <a:fillRect/>
            </a:stretch>
          </a:blipFill>
        </p:spPr>
      </p:sp>
      <p:sp>
        <p:nvSpPr>
          <p:cNvPr id="5" name="TextBox 4"/>
          <p:cNvSpPr txBox="1"/>
          <p:nvPr/>
        </p:nvSpPr>
        <p:spPr>
          <a:xfrm>
            <a:off x="876297" y="1347424"/>
            <a:ext cx="7810500" cy="307777"/>
          </a:xfrm>
          <a:prstGeom prst="rect">
            <a:avLst/>
          </a:prstGeom>
          <a:no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2" t="35496" r="1941" b="12338"/>
          <a:stretch/>
        </p:blipFill>
        <p:spPr bwMode="auto">
          <a:xfrm>
            <a:off x="124269" y="2685654"/>
            <a:ext cx="8895457" cy="306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743200" y="1746935"/>
            <a:ext cx="3512904" cy="1877437"/>
          </a:xfrm>
          <a:prstGeom prst="rect">
            <a:avLst/>
          </a:prstGeom>
          <a:noFill/>
        </p:spPr>
        <p:txBody>
          <a:bodyPr wrap="square" rtlCol="0">
            <a:spAutoFit/>
          </a:bodyPr>
          <a:lstStyle/>
          <a:p>
            <a:r>
              <a:rPr lang="en-US" sz="3600" b="1" dirty="0" smtClean="0">
                <a:solidFill>
                  <a:srgbClr val="FFC000"/>
                </a:solidFill>
              </a:rPr>
              <a:t>Readmissions: </a:t>
            </a:r>
            <a:r>
              <a:rPr lang="en-US" sz="1600" b="1" dirty="0" smtClean="0">
                <a:solidFill>
                  <a:srgbClr val="FFC000"/>
                </a:solidFill>
              </a:rPr>
              <a:t>The Hospital Readmissions Reduction Program requires CMS to reduce payments to IPPS hospitals with excessive readmissions. </a:t>
            </a:r>
            <a:endParaRPr lang="en-US" sz="1600" b="1" dirty="0">
              <a:solidFill>
                <a:srgbClr val="FFC000"/>
              </a:solidFill>
            </a:endParaRPr>
          </a:p>
        </p:txBody>
      </p:sp>
    </p:spTree>
    <p:extLst>
      <p:ext uri="{BB962C8B-B14F-4D97-AF65-F5344CB8AC3E}">
        <p14:creationId xmlns:p14="http://schemas.microsoft.com/office/powerpoint/2010/main" val="2554166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ppt_x"/>
                                          </p:val>
                                        </p:tav>
                                      </p:tavLst>
                                    </p:anim>
                                    <p:anim calcmode="lin" valueType="num">
                                      <p:cBhvr additive="base">
                                        <p:cTn id="13" dur="500"/>
                                        <p:tgtEl>
                                          <p:spTgt spid="9"/>
                                        </p:tgtEl>
                                        <p:attrNameLst>
                                          <p:attrName>ppt_y</p:attrName>
                                        </p:attrNameLst>
                                      </p:cBhvr>
                                      <p:tavLst>
                                        <p:tav tm="0">
                                          <p:val>
                                            <p:strVal val="ppt_y"/>
                                          </p:val>
                                        </p:tav>
                                        <p:tav tm="100000">
                                          <p:val>
                                            <p:strVal val="1+ppt_h/2"/>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94519" y="1109101"/>
            <a:ext cx="8229600" cy="609600"/>
          </a:xfrm>
        </p:spPr>
        <p:txBody>
          <a:bodyPr>
            <a:noAutofit/>
          </a:bodyPr>
          <a:lstStyle/>
          <a:p>
            <a:pPr algn="ctr" eaLnBrk="1" hangingPunct="1"/>
            <a:r>
              <a:rPr lang="en-US" sz="3200" b="1" i="1" dirty="0" smtClean="0">
                <a:solidFill>
                  <a:srgbClr val="FF6911"/>
                </a:solidFill>
              </a:rPr>
              <a:t>Impact of Health Reform:</a:t>
            </a:r>
            <a:br>
              <a:rPr lang="en-US" sz="3200" b="1" i="1" dirty="0" smtClean="0">
                <a:solidFill>
                  <a:srgbClr val="FF6911"/>
                </a:solidFill>
              </a:rPr>
            </a:br>
            <a:r>
              <a:rPr lang="en-US" sz="3200" b="1" i="1" dirty="0" smtClean="0">
                <a:solidFill>
                  <a:srgbClr val="FF6911"/>
                </a:solidFill>
              </a:rPr>
              <a:t>Future Medicare Revenue at Risk</a:t>
            </a:r>
            <a:endParaRPr lang="en-US" sz="3200" b="1" i="1" dirty="0">
              <a:solidFill>
                <a:srgbClr val="FF6911"/>
              </a:solidFill>
            </a:endParaRPr>
          </a:p>
        </p:txBody>
      </p:sp>
      <p:sp>
        <p:nvSpPr>
          <p:cNvPr id="6" name="Shape 32"/>
          <p:cNvSpPr/>
          <p:nvPr/>
        </p:nvSpPr>
        <p:spPr>
          <a:xfrm>
            <a:off x="4093956" y="334880"/>
            <a:ext cx="1156112" cy="317714"/>
          </a:xfrm>
          <a:prstGeom prst="rect">
            <a:avLst/>
          </a:prstGeom>
          <a:blipFill>
            <a:blip r:embed="rId3"/>
            <a:stretch>
              <a:fillRect/>
            </a:stretch>
          </a:blipFill>
        </p:spPr>
      </p:sp>
      <p:sp>
        <p:nvSpPr>
          <p:cNvPr id="5" name="TextBox 4"/>
          <p:cNvSpPr txBox="1"/>
          <p:nvPr/>
        </p:nvSpPr>
        <p:spPr>
          <a:xfrm>
            <a:off x="876297" y="1347424"/>
            <a:ext cx="7810500" cy="307777"/>
          </a:xfrm>
          <a:prstGeom prst="rect">
            <a:avLst/>
          </a:prstGeom>
          <a:no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2" t="35496" r="1941" b="12338"/>
          <a:stretch/>
        </p:blipFill>
        <p:spPr bwMode="auto">
          <a:xfrm>
            <a:off x="124269" y="2685654"/>
            <a:ext cx="8895457" cy="306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590800" y="1752600"/>
            <a:ext cx="3509282" cy="1631216"/>
          </a:xfrm>
          <a:prstGeom prst="rect">
            <a:avLst/>
          </a:prstGeom>
          <a:noFill/>
        </p:spPr>
        <p:txBody>
          <a:bodyPr wrap="square" rtlCol="0">
            <a:spAutoFit/>
          </a:bodyPr>
          <a:lstStyle/>
          <a:p>
            <a:r>
              <a:rPr lang="en-US" sz="3600" b="1" dirty="0" smtClean="0">
                <a:solidFill>
                  <a:srgbClr val="FFC000"/>
                </a:solidFill>
              </a:rPr>
              <a:t>Readmissions:</a:t>
            </a:r>
            <a:r>
              <a:rPr lang="en-US" sz="1600" b="1" dirty="0" smtClean="0">
                <a:solidFill>
                  <a:srgbClr val="FFC000"/>
                </a:solidFill>
              </a:rPr>
              <a:t>Hip fractures account for </a:t>
            </a:r>
            <a:r>
              <a:rPr lang="en-US" sz="1600" b="1" u="sng" dirty="0" smtClean="0">
                <a:solidFill>
                  <a:srgbClr val="FFC000"/>
                </a:solidFill>
              </a:rPr>
              <a:t>14.5%</a:t>
            </a:r>
            <a:r>
              <a:rPr lang="en-US" sz="1600" b="1" dirty="0" smtClean="0">
                <a:solidFill>
                  <a:srgbClr val="FFC000"/>
                </a:solidFill>
              </a:rPr>
              <a:t> of 30-day readmissions. Fragility fractures being considered for future measured conditions.</a:t>
            </a:r>
            <a:endParaRPr lang="en-US" sz="1600" b="1" dirty="0">
              <a:solidFill>
                <a:srgbClr val="FFC000"/>
              </a:solidFill>
            </a:endParaRPr>
          </a:p>
        </p:txBody>
      </p:sp>
    </p:spTree>
    <p:extLst>
      <p:ext uri="{BB962C8B-B14F-4D97-AF65-F5344CB8AC3E}">
        <p14:creationId xmlns:p14="http://schemas.microsoft.com/office/powerpoint/2010/main" val="139013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57212" y="1149885"/>
            <a:ext cx="8229600" cy="609600"/>
          </a:xfrm>
        </p:spPr>
        <p:txBody>
          <a:bodyPr>
            <a:noAutofit/>
          </a:bodyPr>
          <a:lstStyle/>
          <a:p>
            <a:pPr algn="ctr" eaLnBrk="1" hangingPunct="1"/>
            <a:r>
              <a:rPr lang="en-US" sz="3200" b="1" i="1" dirty="0" smtClean="0">
                <a:solidFill>
                  <a:srgbClr val="FF6911"/>
                </a:solidFill>
              </a:rPr>
              <a:t>Impact of Health Reform:</a:t>
            </a:r>
            <a:br>
              <a:rPr lang="en-US" sz="3200" b="1" i="1" dirty="0" smtClean="0">
                <a:solidFill>
                  <a:srgbClr val="FF6911"/>
                </a:solidFill>
              </a:rPr>
            </a:br>
            <a:r>
              <a:rPr lang="en-US" sz="3200" b="1" i="1" dirty="0" smtClean="0">
                <a:solidFill>
                  <a:srgbClr val="FF6911"/>
                </a:solidFill>
              </a:rPr>
              <a:t>Future Medicare Revenue at Risk</a:t>
            </a:r>
            <a:endParaRPr lang="en-US" sz="3200" b="1" i="1" dirty="0">
              <a:solidFill>
                <a:srgbClr val="FF6911"/>
              </a:solidFill>
            </a:endParaRPr>
          </a:p>
        </p:txBody>
      </p:sp>
      <p:sp>
        <p:nvSpPr>
          <p:cNvPr id="6" name="Shape 32"/>
          <p:cNvSpPr/>
          <p:nvPr/>
        </p:nvSpPr>
        <p:spPr>
          <a:xfrm>
            <a:off x="4093956" y="334880"/>
            <a:ext cx="1156112" cy="317714"/>
          </a:xfrm>
          <a:prstGeom prst="rect">
            <a:avLst/>
          </a:prstGeom>
          <a:blipFill>
            <a:blip r:embed="rId3"/>
            <a:stretch>
              <a:fillRect/>
            </a:stretch>
          </a:blipFill>
        </p:spPr>
      </p:sp>
      <p:sp>
        <p:nvSpPr>
          <p:cNvPr id="5" name="TextBox 4"/>
          <p:cNvSpPr txBox="1"/>
          <p:nvPr/>
        </p:nvSpPr>
        <p:spPr>
          <a:xfrm>
            <a:off x="876297" y="1347424"/>
            <a:ext cx="7810500" cy="307777"/>
          </a:xfrm>
          <a:prstGeom prst="rect">
            <a:avLst/>
          </a:prstGeom>
          <a:no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2" t="35496" r="1941" b="12338"/>
          <a:stretch/>
        </p:blipFill>
        <p:spPr bwMode="auto">
          <a:xfrm>
            <a:off x="124269" y="2685654"/>
            <a:ext cx="8895457" cy="306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735351" y="1732861"/>
            <a:ext cx="3399745" cy="1631216"/>
          </a:xfrm>
          <a:prstGeom prst="rect">
            <a:avLst/>
          </a:prstGeom>
          <a:noFill/>
        </p:spPr>
        <p:txBody>
          <a:bodyPr wrap="square" rtlCol="0">
            <a:spAutoFit/>
          </a:bodyPr>
          <a:lstStyle/>
          <a:p>
            <a:r>
              <a:rPr lang="en-US" sz="3600" b="1" dirty="0" smtClean="0">
                <a:solidFill>
                  <a:schemeClr val="accent5">
                    <a:lumMod val="75000"/>
                  </a:schemeClr>
                </a:solidFill>
              </a:rPr>
              <a:t>HAC: </a:t>
            </a:r>
            <a:r>
              <a:rPr lang="en-US" sz="1600" b="1" dirty="0" smtClean="0">
                <a:solidFill>
                  <a:schemeClr val="accent5">
                    <a:lumMod val="75000"/>
                  </a:schemeClr>
                </a:solidFill>
              </a:rPr>
              <a:t>Hospital-acquired </a:t>
            </a:r>
            <a:r>
              <a:rPr lang="en-US" sz="1600" b="1" dirty="0">
                <a:solidFill>
                  <a:schemeClr val="accent5">
                    <a:lumMod val="75000"/>
                  </a:schemeClr>
                </a:solidFill>
              </a:rPr>
              <a:t>c</a:t>
            </a:r>
            <a:r>
              <a:rPr lang="en-US" sz="1600" b="1" dirty="0" smtClean="0">
                <a:solidFill>
                  <a:schemeClr val="accent5">
                    <a:lumMod val="75000"/>
                  </a:schemeClr>
                </a:solidFill>
              </a:rPr>
              <a:t>onditions refers to the ACA provision that will reduce payment to hospitals with high volumes of HAC by 1%. </a:t>
            </a:r>
            <a:endParaRPr lang="en-US" sz="1600" b="1" dirty="0">
              <a:solidFill>
                <a:schemeClr val="accent5">
                  <a:lumMod val="75000"/>
                </a:schemeClr>
              </a:solidFill>
            </a:endParaRPr>
          </a:p>
        </p:txBody>
      </p:sp>
    </p:spTree>
    <p:extLst>
      <p:ext uri="{BB962C8B-B14F-4D97-AF65-F5344CB8AC3E}">
        <p14:creationId xmlns:p14="http://schemas.microsoft.com/office/powerpoint/2010/main" val="242180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71500" y="1137101"/>
            <a:ext cx="8229600" cy="609600"/>
          </a:xfrm>
        </p:spPr>
        <p:txBody>
          <a:bodyPr>
            <a:noAutofit/>
          </a:bodyPr>
          <a:lstStyle/>
          <a:p>
            <a:pPr algn="ctr" eaLnBrk="1" hangingPunct="1"/>
            <a:r>
              <a:rPr lang="en-US" sz="3200" b="1" i="1" dirty="0" smtClean="0">
                <a:solidFill>
                  <a:srgbClr val="FF6911"/>
                </a:solidFill>
              </a:rPr>
              <a:t>Impact of Health Reform:</a:t>
            </a:r>
            <a:br>
              <a:rPr lang="en-US" sz="3200" b="1" i="1" dirty="0" smtClean="0">
                <a:solidFill>
                  <a:srgbClr val="FF6911"/>
                </a:solidFill>
              </a:rPr>
            </a:br>
            <a:r>
              <a:rPr lang="en-US" sz="3200" b="1" i="1" dirty="0" smtClean="0">
                <a:solidFill>
                  <a:srgbClr val="FF6911"/>
                </a:solidFill>
              </a:rPr>
              <a:t>Future Medicare Revenue at Risk</a:t>
            </a:r>
            <a:endParaRPr lang="en-US" sz="3200" b="1" i="1" dirty="0">
              <a:solidFill>
                <a:srgbClr val="FF6911"/>
              </a:solidFill>
            </a:endParaRPr>
          </a:p>
        </p:txBody>
      </p:sp>
      <p:sp>
        <p:nvSpPr>
          <p:cNvPr id="6" name="Shape 32"/>
          <p:cNvSpPr/>
          <p:nvPr/>
        </p:nvSpPr>
        <p:spPr>
          <a:xfrm>
            <a:off x="4093956" y="334880"/>
            <a:ext cx="1156112" cy="317714"/>
          </a:xfrm>
          <a:prstGeom prst="rect">
            <a:avLst/>
          </a:prstGeom>
          <a:blipFill>
            <a:blip r:embed="rId3"/>
            <a:stretch>
              <a:fillRect/>
            </a:stretch>
          </a:blipFill>
        </p:spPr>
      </p:sp>
      <p:sp>
        <p:nvSpPr>
          <p:cNvPr id="5" name="TextBox 4"/>
          <p:cNvSpPr txBox="1"/>
          <p:nvPr/>
        </p:nvSpPr>
        <p:spPr>
          <a:xfrm>
            <a:off x="990600" y="1424621"/>
            <a:ext cx="7810500" cy="307777"/>
          </a:xfrm>
          <a:prstGeom prst="rect">
            <a:avLst/>
          </a:prstGeom>
          <a:no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2" t="35496" r="1941" b="12338"/>
          <a:stretch/>
        </p:blipFill>
        <p:spPr bwMode="auto">
          <a:xfrm>
            <a:off x="124269" y="2685654"/>
            <a:ext cx="8895457" cy="306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651449" y="1724896"/>
            <a:ext cx="3450890" cy="1877437"/>
          </a:xfrm>
          <a:prstGeom prst="rect">
            <a:avLst/>
          </a:prstGeom>
          <a:noFill/>
        </p:spPr>
        <p:txBody>
          <a:bodyPr wrap="square" rtlCol="0">
            <a:spAutoFit/>
          </a:bodyPr>
          <a:lstStyle/>
          <a:p>
            <a:r>
              <a:rPr lang="en-US" sz="3600" b="1" dirty="0" smtClean="0">
                <a:solidFill>
                  <a:schemeClr val="accent5">
                    <a:lumMod val="75000"/>
                  </a:schemeClr>
                </a:solidFill>
              </a:rPr>
              <a:t>HAC: </a:t>
            </a:r>
            <a:r>
              <a:rPr lang="en-US" sz="1600" b="1" dirty="0" smtClean="0">
                <a:solidFill>
                  <a:schemeClr val="accent5">
                    <a:lumMod val="75000"/>
                  </a:schemeClr>
                </a:solidFill>
              </a:rPr>
              <a:t>Fractures and dislocations are qualifying conditions that may be reduced by properly identifying and treating patients with osteoporosis. </a:t>
            </a:r>
            <a:endParaRPr lang="en-US" sz="1600" b="1" dirty="0">
              <a:solidFill>
                <a:schemeClr val="accent5">
                  <a:lumMod val="75000"/>
                </a:schemeClr>
              </a:solidFill>
            </a:endParaRPr>
          </a:p>
        </p:txBody>
      </p:sp>
    </p:spTree>
    <p:extLst>
      <p:ext uri="{BB962C8B-B14F-4D97-AF65-F5344CB8AC3E}">
        <p14:creationId xmlns:p14="http://schemas.microsoft.com/office/powerpoint/2010/main" val="330848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197" y="1196512"/>
            <a:ext cx="8229600" cy="609600"/>
          </a:xfrm>
        </p:spPr>
        <p:txBody>
          <a:bodyPr>
            <a:noAutofit/>
          </a:bodyPr>
          <a:lstStyle/>
          <a:p>
            <a:pPr algn="ctr" eaLnBrk="1" hangingPunct="1"/>
            <a:r>
              <a:rPr lang="en-US" sz="3200" b="1" i="1" dirty="0" smtClean="0">
                <a:solidFill>
                  <a:srgbClr val="FF6911"/>
                </a:solidFill>
              </a:rPr>
              <a:t>Impact of Health Reform:</a:t>
            </a:r>
            <a:br>
              <a:rPr lang="en-US" sz="3200" b="1" i="1" dirty="0" smtClean="0">
                <a:solidFill>
                  <a:srgbClr val="FF6911"/>
                </a:solidFill>
              </a:rPr>
            </a:br>
            <a:r>
              <a:rPr lang="en-US" sz="3200" b="1" i="1" dirty="0" smtClean="0">
                <a:solidFill>
                  <a:srgbClr val="FF6911"/>
                </a:solidFill>
              </a:rPr>
              <a:t>Future Medicare Revenue at Risk</a:t>
            </a:r>
            <a:endParaRPr lang="en-US" sz="3200" b="1" i="1" dirty="0">
              <a:solidFill>
                <a:srgbClr val="FF6911"/>
              </a:solidFill>
            </a:endParaRPr>
          </a:p>
        </p:txBody>
      </p:sp>
      <p:sp>
        <p:nvSpPr>
          <p:cNvPr id="6" name="Shape 32"/>
          <p:cNvSpPr/>
          <p:nvPr/>
        </p:nvSpPr>
        <p:spPr>
          <a:xfrm>
            <a:off x="4093956" y="334880"/>
            <a:ext cx="1156112" cy="317714"/>
          </a:xfrm>
          <a:prstGeom prst="rect">
            <a:avLst/>
          </a:prstGeom>
          <a:blipFill>
            <a:blip r:embed="rId3"/>
            <a:stretch>
              <a:fillRect/>
            </a:stretch>
          </a:blipFill>
        </p:spPr>
      </p:sp>
      <p:sp>
        <p:nvSpPr>
          <p:cNvPr id="5" name="TextBox 4"/>
          <p:cNvSpPr txBox="1"/>
          <p:nvPr/>
        </p:nvSpPr>
        <p:spPr>
          <a:xfrm>
            <a:off x="876297" y="1347424"/>
            <a:ext cx="7810500" cy="307777"/>
          </a:xfrm>
          <a:prstGeom prst="rect">
            <a:avLst/>
          </a:prstGeom>
          <a:no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2" t="35496" r="1941" b="12338"/>
          <a:stretch/>
        </p:blipFill>
        <p:spPr bwMode="auto">
          <a:xfrm>
            <a:off x="124269" y="2685654"/>
            <a:ext cx="8895457" cy="306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667000" y="1828800"/>
            <a:ext cx="3370754" cy="1569660"/>
          </a:xfrm>
          <a:prstGeom prst="rect">
            <a:avLst/>
          </a:prstGeom>
          <a:noFill/>
        </p:spPr>
        <p:txBody>
          <a:bodyPr wrap="square" rtlCol="0">
            <a:spAutoFit/>
          </a:bodyPr>
          <a:lstStyle/>
          <a:p>
            <a:r>
              <a:rPr lang="en-US" sz="3200" b="1" dirty="0" smtClean="0">
                <a:solidFill>
                  <a:srgbClr val="FF6911"/>
                </a:solidFill>
              </a:rPr>
              <a:t>Meaningful Use: </a:t>
            </a:r>
            <a:r>
              <a:rPr lang="en-US" sz="1600" b="1" dirty="0" smtClean="0">
                <a:solidFill>
                  <a:srgbClr val="FF6911"/>
                </a:solidFill>
              </a:rPr>
              <a:t>Provides financial incentives for the “meaningful use” of certified EHR technology to improve care.</a:t>
            </a:r>
            <a:endParaRPr lang="en-US" sz="1600" b="1" dirty="0">
              <a:solidFill>
                <a:srgbClr val="FF6911"/>
              </a:solidFill>
            </a:endParaRPr>
          </a:p>
        </p:txBody>
      </p:sp>
    </p:spTree>
    <p:extLst>
      <p:ext uri="{BB962C8B-B14F-4D97-AF65-F5344CB8AC3E}">
        <p14:creationId xmlns:p14="http://schemas.microsoft.com/office/powerpoint/2010/main" val="88494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57212" y="1068288"/>
            <a:ext cx="8229600" cy="609600"/>
          </a:xfrm>
        </p:spPr>
        <p:txBody>
          <a:bodyPr>
            <a:noAutofit/>
          </a:bodyPr>
          <a:lstStyle/>
          <a:p>
            <a:pPr algn="ctr" eaLnBrk="1" hangingPunct="1"/>
            <a:r>
              <a:rPr lang="en-US" sz="3200" b="1" i="1" dirty="0" smtClean="0">
                <a:solidFill>
                  <a:srgbClr val="FF6911"/>
                </a:solidFill>
              </a:rPr>
              <a:t>Impact of Health Reform:</a:t>
            </a:r>
            <a:br>
              <a:rPr lang="en-US" sz="3200" b="1" i="1" dirty="0" smtClean="0">
                <a:solidFill>
                  <a:srgbClr val="FF6911"/>
                </a:solidFill>
              </a:rPr>
            </a:br>
            <a:r>
              <a:rPr lang="en-US" sz="3200" b="1" i="1" dirty="0" smtClean="0">
                <a:solidFill>
                  <a:srgbClr val="FF6911"/>
                </a:solidFill>
              </a:rPr>
              <a:t>Future Medicare Revenue at Risk</a:t>
            </a:r>
            <a:endParaRPr lang="en-US" sz="3200" b="1" i="1" dirty="0">
              <a:solidFill>
                <a:srgbClr val="FF6911"/>
              </a:solidFill>
            </a:endParaRPr>
          </a:p>
        </p:txBody>
      </p:sp>
      <p:sp>
        <p:nvSpPr>
          <p:cNvPr id="6" name="Shape 32"/>
          <p:cNvSpPr/>
          <p:nvPr/>
        </p:nvSpPr>
        <p:spPr>
          <a:xfrm>
            <a:off x="4093956" y="334880"/>
            <a:ext cx="1156112" cy="317714"/>
          </a:xfrm>
          <a:prstGeom prst="rect">
            <a:avLst/>
          </a:prstGeom>
          <a:blipFill>
            <a:blip r:embed="rId3"/>
            <a:stretch>
              <a:fillRect/>
            </a:stretch>
          </a:blipFill>
        </p:spPr>
      </p:sp>
      <p:sp>
        <p:nvSpPr>
          <p:cNvPr id="5" name="TextBox 4"/>
          <p:cNvSpPr txBox="1"/>
          <p:nvPr/>
        </p:nvSpPr>
        <p:spPr>
          <a:xfrm>
            <a:off x="914400" y="914400"/>
            <a:ext cx="7810500" cy="307777"/>
          </a:xfrm>
          <a:prstGeom prst="rect">
            <a:avLst/>
          </a:prstGeom>
          <a:noFill/>
        </p:spPr>
        <p:txBody>
          <a:bodyPr wrap="square" rtlCol="0">
            <a:spAutoFit/>
          </a:bodyPr>
          <a:lstStyle/>
          <a:p>
            <a:endParaRPr lang="en-US" dirty="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92" t="35496" r="1941" b="12338"/>
          <a:stretch/>
        </p:blipFill>
        <p:spPr bwMode="auto">
          <a:xfrm>
            <a:off x="124269" y="2685654"/>
            <a:ext cx="8895457" cy="306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743200" y="1828800"/>
            <a:ext cx="3460529" cy="1569660"/>
          </a:xfrm>
          <a:prstGeom prst="rect">
            <a:avLst/>
          </a:prstGeom>
          <a:noFill/>
        </p:spPr>
        <p:txBody>
          <a:bodyPr wrap="square" rtlCol="0">
            <a:spAutoFit/>
          </a:bodyPr>
          <a:lstStyle/>
          <a:p>
            <a:r>
              <a:rPr lang="en-US" sz="3200" b="1" dirty="0" smtClean="0">
                <a:solidFill>
                  <a:srgbClr val="FF6911"/>
                </a:solidFill>
              </a:rPr>
              <a:t>Meaningful Use: </a:t>
            </a:r>
            <a:r>
              <a:rPr lang="en-US" sz="1600" b="1" dirty="0" smtClean="0">
                <a:solidFill>
                  <a:srgbClr val="FF6911"/>
                </a:solidFill>
              </a:rPr>
              <a:t>HCPs can use 3</a:t>
            </a:r>
            <a:r>
              <a:rPr lang="en-US" sz="1600" b="1" baseline="30000" dirty="0" smtClean="0">
                <a:solidFill>
                  <a:srgbClr val="FF6911"/>
                </a:solidFill>
              </a:rPr>
              <a:t>rd</a:t>
            </a:r>
            <a:r>
              <a:rPr lang="en-US" sz="1600" b="1" dirty="0" smtClean="0">
                <a:solidFill>
                  <a:srgbClr val="FF6911"/>
                </a:solidFill>
              </a:rPr>
              <a:t> party vendors to report on quality measures and receive these incentive payments.</a:t>
            </a:r>
            <a:endParaRPr lang="en-US" sz="1600" b="1" dirty="0">
              <a:solidFill>
                <a:srgbClr val="FF6911"/>
              </a:solidFill>
            </a:endParaRPr>
          </a:p>
        </p:txBody>
      </p:sp>
    </p:spTree>
    <p:extLst>
      <p:ext uri="{BB962C8B-B14F-4D97-AF65-F5344CB8AC3E}">
        <p14:creationId xmlns:p14="http://schemas.microsoft.com/office/powerpoint/2010/main" val="1780611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1" name="Shape 31"/>
          <p:cNvSpPr>
            <a:spLocks noGrp="1"/>
          </p:cNvSpPr>
          <p:nvPr>
            <p:ph type="body" idx="1"/>
          </p:nvPr>
        </p:nvSpPr>
        <p:spPr>
          <a:xfrm>
            <a:off x="215901" y="214731"/>
            <a:ext cx="8699500" cy="6340167"/>
          </a:xfrm>
          <a:prstGeom prst="rect">
            <a:avLst/>
          </a:prstGeom>
        </p:spPr>
        <p:txBody>
          <a:bodyPr wrap="square" lIns="91425" tIns="91425" rIns="91425" bIns="91425" anchor="t" anchorCtr="0">
            <a:spAutoFit/>
          </a:bodyPr>
          <a:lstStyle/>
          <a:p>
            <a:pPr marL="0" indent="0" algn="ctr">
              <a:buNone/>
            </a:pPr>
            <a:endParaRPr lang="en-US" sz="1400" b="1" i="1" u="sng" dirty="0" smtClean="0">
              <a:solidFill>
                <a:srgbClr val="0070C0"/>
              </a:solidFill>
              <a:latin typeface="Helvetica" pitchFamily="34" charset="0"/>
              <a:cs typeface="Helvetica" pitchFamily="34" charset="0"/>
            </a:endParaRPr>
          </a:p>
          <a:p>
            <a:pPr marL="0" indent="0" algn="ctr">
              <a:buNone/>
            </a:pPr>
            <a:r>
              <a:rPr lang="en-US" sz="3600" b="1" i="1" dirty="0" smtClean="0">
                <a:solidFill>
                  <a:schemeClr val="tx1"/>
                </a:solidFill>
                <a:latin typeface="Helvetica" pitchFamily="34" charset="0"/>
                <a:cs typeface="Helvetica" pitchFamily="34" charset="0"/>
              </a:rPr>
              <a:t>Contacts:</a:t>
            </a:r>
          </a:p>
          <a:p>
            <a:pPr marL="0" indent="0" algn="ctr">
              <a:buNone/>
            </a:pPr>
            <a:endParaRPr lang="en-US" sz="900" b="1" i="1" dirty="0" smtClean="0">
              <a:solidFill>
                <a:schemeClr val="tx1"/>
              </a:solidFill>
              <a:latin typeface="Helvetica" pitchFamily="34" charset="0"/>
              <a:cs typeface="Helvetica" pitchFamily="34" charset="0"/>
            </a:endParaRPr>
          </a:p>
          <a:p>
            <a:pPr marL="0" indent="0" algn="ctr">
              <a:buNone/>
            </a:pPr>
            <a:r>
              <a:rPr lang="en-US" sz="2000" b="1" i="1" dirty="0">
                <a:solidFill>
                  <a:schemeClr val="tx1"/>
                </a:solidFill>
                <a:latin typeface="Helvetica" pitchFamily="34" charset="0"/>
                <a:cs typeface="Helvetica" pitchFamily="34" charset="0"/>
              </a:rPr>
              <a:t>Debbie Zeldow, MBA</a:t>
            </a:r>
          </a:p>
          <a:p>
            <a:pPr marL="0" indent="0" algn="ctr">
              <a:buNone/>
            </a:pPr>
            <a:r>
              <a:rPr lang="en-US" sz="1400" b="1" dirty="0">
                <a:solidFill>
                  <a:schemeClr val="tx1"/>
                </a:solidFill>
                <a:latin typeface="Helvetica" pitchFamily="34" charset="0"/>
                <a:cs typeface="Helvetica" pitchFamily="34" charset="0"/>
              </a:rPr>
              <a:t>Senior Director, Clinical Programs</a:t>
            </a:r>
          </a:p>
          <a:p>
            <a:pPr marL="0" indent="0" algn="ctr">
              <a:buNone/>
            </a:pPr>
            <a:r>
              <a:rPr lang="en-US" sz="1400" b="1" dirty="0" smtClean="0">
                <a:solidFill>
                  <a:schemeClr val="tx1"/>
                </a:solidFill>
                <a:latin typeface="Helvetica" pitchFamily="34" charset="0"/>
                <a:cs typeface="Helvetica" pitchFamily="34" charset="0"/>
              </a:rPr>
              <a:t>703.647.3008</a:t>
            </a:r>
            <a:endParaRPr lang="en-US" sz="1400" b="1" dirty="0">
              <a:solidFill>
                <a:schemeClr val="tx1"/>
              </a:solidFill>
              <a:latin typeface="Helvetica" pitchFamily="34" charset="0"/>
              <a:cs typeface="Helvetica" pitchFamily="34" charset="0"/>
            </a:endParaRPr>
          </a:p>
          <a:p>
            <a:pPr marL="0" indent="0" algn="ctr">
              <a:buNone/>
            </a:pPr>
            <a:r>
              <a:rPr lang="en-US" sz="1400" b="1" dirty="0">
                <a:solidFill>
                  <a:schemeClr val="tx1"/>
                </a:solidFill>
                <a:latin typeface="Helvetica" pitchFamily="34" charset="0"/>
                <a:cs typeface="Helvetica" pitchFamily="34" charset="0"/>
                <a:hlinkClick r:id="rId3"/>
              </a:rPr>
              <a:t>debbie.zeldow@nbha.org</a:t>
            </a:r>
            <a:r>
              <a:rPr lang="en-US" sz="1400" b="1" dirty="0">
                <a:solidFill>
                  <a:schemeClr val="tx1"/>
                </a:solidFill>
                <a:latin typeface="Helvetica" pitchFamily="34" charset="0"/>
                <a:cs typeface="Helvetica" pitchFamily="34" charset="0"/>
              </a:rPr>
              <a:t> </a:t>
            </a:r>
          </a:p>
          <a:p>
            <a:pPr marL="0" indent="0" algn="ctr">
              <a:buNone/>
            </a:pPr>
            <a:endParaRPr lang="en-US" sz="1200" b="1" i="1" dirty="0" smtClean="0">
              <a:solidFill>
                <a:schemeClr val="tx1"/>
              </a:solidFill>
              <a:latin typeface="Helvetica" pitchFamily="34" charset="0"/>
              <a:cs typeface="Helvetica" pitchFamily="34" charset="0"/>
            </a:endParaRPr>
          </a:p>
          <a:p>
            <a:pPr marL="0" indent="0" algn="ctr">
              <a:buNone/>
            </a:pPr>
            <a:r>
              <a:rPr lang="en-US" sz="2000" b="1" i="1" dirty="0" smtClean="0">
                <a:solidFill>
                  <a:schemeClr val="tx1"/>
                </a:solidFill>
                <a:latin typeface="Helvetica" pitchFamily="34" charset="0"/>
                <a:cs typeface="Helvetica" pitchFamily="34" charset="0"/>
              </a:rPr>
              <a:t>David Lee, MPA</a:t>
            </a:r>
          </a:p>
          <a:p>
            <a:pPr marL="0" indent="0" algn="ctr">
              <a:buNone/>
            </a:pPr>
            <a:r>
              <a:rPr lang="en-US" sz="1400" b="1" dirty="0" smtClean="0">
                <a:solidFill>
                  <a:schemeClr val="tx1"/>
                </a:solidFill>
                <a:latin typeface="Helvetica" pitchFamily="34" charset="0"/>
                <a:cs typeface="Helvetica" pitchFamily="34" charset="0"/>
              </a:rPr>
              <a:t>Executive Director</a:t>
            </a:r>
            <a:endParaRPr lang="en-US" sz="1400" b="1" dirty="0">
              <a:solidFill>
                <a:schemeClr val="tx1"/>
              </a:solidFill>
              <a:latin typeface="Helvetica" pitchFamily="34" charset="0"/>
              <a:cs typeface="Helvetica" pitchFamily="34" charset="0"/>
            </a:endParaRPr>
          </a:p>
          <a:p>
            <a:pPr marL="0" indent="0" algn="ctr">
              <a:buNone/>
            </a:pPr>
            <a:r>
              <a:rPr lang="en-US" sz="1400" b="1" dirty="0" smtClean="0">
                <a:solidFill>
                  <a:schemeClr val="tx1"/>
                </a:solidFill>
                <a:latin typeface="Helvetica" pitchFamily="34" charset="0"/>
                <a:cs typeface="Helvetica" pitchFamily="34" charset="0"/>
              </a:rPr>
              <a:t>703.647.3003</a:t>
            </a:r>
          </a:p>
          <a:p>
            <a:pPr marL="0" indent="0" algn="ctr">
              <a:buNone/>
            </a:pPr>
            <a:r>
              <a:rPr lang="en-US" sz="1400" b="1" dirty="0" smtClean="0">
                <a:solidFill>
                  <a:schemeClr val="tx1"/>
                </a:solidFill>
                <a:latin typeface="Helvetica" pitchFamily="34" charset="0"/>
                <a:cs typeface="Helvetica" pitchFamily="34" charset="0"/>
                <a:hlinkClick r:id="rId4"/>
              </a:rPr>
              <a:t>david.lee@nbha.org</a:t>
            </a:r>
            <a:endParaRPr lang="en-US" sz="1400" b="1" dirty="0" smtClean="0">
              <a:solidFill>
                <a:schemeClr val="tx1"/>
              </a:solidFill>
              <a:latin typeface="Helvetica" pitchFamily="34" charset="0"/>
              <a:cs typeface="Helvetica" pitchFamily="34" charset="0"/>
            </a:endParaRPr>
          </a:p>
          <a:p>
            <a:pPr marL="0" indent="0">
              <a:buNone/>
            </a:pPr>
            <a:endParaRPr lang="en-US" sz="1300" b="1" dirty="0" smtClean="0">
              <a:solidFill>
                <a:schemeClr val="tx1"/>
              </a:solidFill>
              <a:latin typeface="Helvetica" pitchFamily="34" charset="0"/>
              <a:cs typeface="Helvetica" pitchFamily="34" charset="0"/>
            </a:endParaRPr>
          </a:p>
          <a:p>
            <a:pPr marL="0" indent="0" algn="ctr">
              <a:spcBef>
                <a:spcPts val="0"/>
              </a:spcBef>
              <a:buNone/>
            </a:pPr>
            <a:r>
              <a:rPr lang="en-US" sz="1800" b="1" i="1" dirty="0" smtClean="0">
                <a:solidFill>
                  <a:srgbClr val="0070C0"/>
                </a:solidFill>
                <a:latin typeface="Helvetica" pitchFamily="34" charset="0"/>
                <a:cs typeface="Helvetica" pitchFamily="34" charset="0"/>
                <a:hlinkClick r:id="rId5"/>
              </a:rPr>
              <a:t>www.nbha.org</a:t>
            </a:r>
            <a:r>
              <a:rPr lang="en-US" sz="1800" b="1" i="1" dirty="0" smtClean="0">
                <a:solidFill>
                  <a:srgbClr val="0070C0"/>
                </a:solidFill>
                <a:latin typeface="Helvetica" pitchFamily="34" charset="0"/>
                <a:cs typeface="Helvetica" pitchFamily="34" charset="0"/>
              </a:rPr>
              <a:t> </a:t>
            </a:r>
          </a:p>
          <a:p>
            <a:pPr marL="0" indent="0" algn="ctr">
              <a:spcBef>
                <a:spcPts val="0"/>
              </a:spcBef>
              <a:buNone/>
            </a:pPr>
            <a:endParaRPr lang="en-US" sz="1800" b="1" i="1" u="sng" dirty="0">
              <a:solidFill>
                <a:srgbClr val="0070C0"/>
              </a:solidFill>
              <a:latin typeface="Helvetica" pitchFamily="34" charset="0"/>
              <a:cs typeface="Helvetica" pitchFamily="34" charset="0"/>
            </a:endParaRPr>
          </a:p>
          <a:p>
            <a:pPr marL="0" indent="0" algn="ctr">
              <a:spcBef>
                <a:spcPts val="0"/>
              </a:spcBef>
              <a:buNone/>
            </a:pPr>
            <a:endParaRPr lang="en-US" sz="1000" b="1" i="1" u="sng" dirty="0" smtClean="0">
              <a:solidFill>
                <a:srgbClr val="0070C0"/>
              </a:solidFill>
              <a:latin typeface="Helvetica" pitchFamily="34" charset="0"/>
              <a:cs typeface="Helvetica" pitchFamily="34" charset="0"/>
            </a:endParaRPr>
          </a:p>
          <a:p>
            <a:pPr marL="0" indent="0" algn="ctr">
              <a:spcBef>
                <a:spcPts val="0"/>
              </a:spcBef>
              <a:buNone/>
            </a:pPr>
            <a:endParaRPr lang="en-US" sz="1000" b="1" i="1" u="sng" dirty="0">
              <a:solidFill>
                <a:srgbClr val="0070C0"/>
              </a:solidFill>
              <a:latin typeface="Helvetica" pitchFamily="34" charset="0"/>
              <a:cs typeface="Helvetica" pitchFamily="34" charset="0"/>
            </a:endParaRPr>
          </a:p>
          <a:p>
            <a:pPr marL="0" indent="0" algn="ctr">
              <a:spcBef>
                <a:spcPts val="0"/>
              </a:spcBef>
              <a:buNone/>
            </a:pPr>
            <a:endParaRPr lang="en-US" sz="1000" b="1" i="1" u="sng" dirty="0" smtClean="0">
              <a:solidFill>
                <a:srgbClr val="0070C0"/>
              </a:solidFill>
              <a:latin typeface="Helvetica" pitchFamily="34" charset="0"/>
              <a:cs typeface="Helvetica" pitchFamily="34" charset="0"/>
            </a:endParaRPr>
          </a:p>
          <a:p>
            <a:pPr marL="0" indent="0" algn="ctr">
              <a:spcBef>
                <a:spcPts val="0"/>
              </a:spcBef>
              <a:buNone/>
            </a:pPr>
            <a:endParaRPr lang="en-US" sz="1000" b="1" i="1" u="sng" dirty="0">
              <a:solidFill>
                <a:srgbClr val="0070C0"/>
              </a:solidFill>
              <a:latin typeface="Helvetica" pitchFamily="34" charset="0"/>
              <a:cs typeface="Helvetica" pitchFamily="34" charset="0"/>
            </a:endParaRPr>
          </a:p>
          <a:p>
            <a:pPr marL="0" indent="0" algn="ctr">
              <a:spcBef>
                <a:spcPts val="0"/>
              </a:spcBef>
              <a:buNone/>
            </a:pPr>
            <a:endParaRPr lang="en-US" sz="1000" b="1" i="1" u="sng" dirty="0">
              <a:solidFill>
                <a:srgbClr val="0070C0"/>
              </a:solidFill>
              <a:latin typeface="Helvetica" pitchFamily="34" charset="0"/>
              <a:cs typeface="Helvetica" pitchFamily="34" charset="0"/>
            </a:endParaRPr>
          </a:p>
          <a:p>
            <a:pPr marL="0" indent="0" algn="ctr">
              <a:spcBef>
                <a:spcPts val="0"/>
              </a:spcBef>
              <a:buNone/>
            </a:pPr>
            <a:r>
              <a:rPr lang="en-US" sz="1800" b="1" i="1" dirty="0" smtClean="0">
                <a:solidFill>
                  <a:srgbClr val="0070C0"/>
                </a:solidFill>
                <a:latin typeface="Helvetica" pitchFamily="34" charset="0"/>
                <a:cs typeface="Helvetica" pitchFamily="34" charset="0"/>
                <a:hlinkClick r:id="rId6"/>
              </a:rPr>
              <a:t>www.FracturePreventionCENTRAL.org</a:t>
            </a:r>
            <a:r>
              <a:rPr lang="en-US" sz="1800" b="1" i="1" dirty="0" smtClean="0">
                <a:solidFill>
                  <a:srgbClr val="0070C0"/>
                </a:solidFill>
                <a:latin typeface="Helvetica" pitchFamily="34" charset="0"/>
                <a:cs typeface="Helvetica" pitchFamily="34" charset="0"/>
              </a:rPr>
              <a:t> </a:t>
            </a:r>
            <a:endParaRPr lang="en-US" sz="1800" b="1" i="1" dirty="0" smtClean="0">
              <a:solidFill>
                <a:srgbClr val="0070C0"/>
              </a:solidFill>
              <a:latin typeface="Helvetica" pitchFamily="34" charset="0"/>
              <a:cs typeface="Helvetica" pitchFamily="34" charset="0"/>
              <a:hlinkClick r:id="rId7"/>
            </a:endParaRPr>
          </a:p>
          <a:p>
            <a:pPr marL="0" indent="0" algn="ctr">
              <a:spcBef>
                <a:spcPts val="0"/>
              </a:spcBef>
              <a:buNone/>
            </a:pPr>
            <a:r>
              <a:rPr lang="en-US" sz="1800" b="1" i="1" dirty="0" smtClean="0">
                <a:solidFill>
                  <a:srgbClr val="0070C0"/>
                </a:solidFill>
                <a:latin typeface="Helvetica" pitchFamily="34" charset="0"/>
                <a:cs typeface="Helvetica" pitchFamily="34" charset="0"/>
              </a:rPr>
              <a:t> </a:t>
            </a:r>
          </a:p>
        </p:txBody>
      </p:sp>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6630" y="6048025"/>
            <a:ext cx="3641787" cy="66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32083" t="27333" r="30522" b="57834"/>
          <a:stretch/>
        </p:blipFill>
        <p:spPr bwMode="auto">
          <a:xfrm>
            <a:off x="3161510" y="5002630"/>
            <a:ext cx="2708826" cy="671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764954"/>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101025" y="522876"/>
            <a:ext cx="9055100" cy="630912"/>
          </a:xfrm>
          <a:prstGeom prst="rect">
            <a:avLst/>
          </a:prstGeom>
        </p:spPr>
        <p:txBody>
          <a:bodyPr wrap="square" lIns="91425" tIns="91425" rIns="91425" bIns="91425" anchor="b" anchorCtr="0">
            <a:spAutoFit/>
          </a:bodyPr>
          <a:lstStyle/>
          <a:p>
            <a:pPr algn="ctr"/>
            <a:r>
              <a:rPr lang="en-US" sz="2900" i="1" dirty="0" smtClean="0">
                <a:solidFill>
                  <a:srgbClr val="FF6911"/>
                </a:solidFill>
                <a:latin typeface="Helvetica" pitchFamily="34" charset="0"/>
                <a:cs typeface="Helvetica" pitchFamily="34" charset="0"/>
              </a:rPr>
              <a:t>Prevalence of Osteoporosis and Low Bone Mass</a:t>
            </a:r>
            <a:endParaRPr lang="en" sz="2900" i="1" kern="1200" spc="-100" dirty="0">
              <a:solidFill>
                <a:srgbClr val="FF6911"/>
              </a:solidFill>
              <a:latin typeface="Helvetica" pitchFamily="34" charset="0"/>
              <a:cs typeface="Helvetica" pitchFamily="34" charset="0"/>
            </a:endParaRPr>
          </a:p>
        </p:txBody>
      </p:sp>
      <p:sp>
        <p:nvSpPr>
          <p:cNvPr id="31" name="Shape 31"/>
          <p:cNvSpPr>
            <a:spLocks noGrp="1"/>
          </p:cNvSpPr>
          <p:nvPr>
            <p:ph type="body" idx="1"/>
          </p:nvPr>
        </p:nvSpPr>
        <p:spPr>
          <a:xfrm>
            <a:off x="0" y="1186873"/>
            <a:ext cx="9144000" cy="877133"/>
          </a:xfrm>
          <a:prstGeom prst="rect">
            <a:avLst/>
          </a:prstGeom>
        </p:spPr>
        <p:txBody>
          <a:bodyPr wrap="square" lIns="91425" tIns="91425" rIns="91425" bIns="91425" anchor="t" anchorCtr="0">
            <a:spAutoFit/>
          </a:bodyPr>
          <a:lstStyle/>
          <a:p>
            <a:pPr marL="0" indent="0" algn="ctr">
              <a:buNone/>
              <a:defRPr/>
            </a:pPr>
            <a:r>
              <a:rPr lang="en-US" sz="2000" b="1" i="1" dirty="0" smtClean="0">
                <a:solidFill>
                  <a:srgbClr val="FF6911"/>
                </a:solidFill>
                <a:latin typeface="Helvetica" pitchFamily="34" charset="0"/>
                <a:cs typeface="Helvetica" pitchFamily="34" charset="0"/>
              </a:rPr>
              <a:t>Americans Age 50 and Above Affected </a:t>
            </a:r>
          </a:p>
          <a:p>
            <a:pPr marL="0" indent="0" algn="ctr">
              <a:buNone/>
              <a:defRPr/>
            </a:pPr>
            <a:r>
              <a:rPr lang="en-US" sz="2000" b="1" i="1" dirty="0" smtClean="0">
                <a:solidFill>
                  <a:srgbClr val="FF6911"/>
                </a:solidFill>
                <a:latin typeface="Helvetica" pitchFamily="34" charset="0"/>
                <a:cs typeface="Helvetica" pitchFamily="34" charset="0"/>
              </a:rPr>
              <a:t>by Osteoporosis/Low Bone Mass, 2010 to 2030 (projected)</a:t>
            </a:r>
          </a:p>
        </p:txBody>
      </p:sp>
      <p:sp>
        <p:nvSpPr>
          <p:cNvPr id="7" name="Shape 32"/>
          <p:cNvSpPr/>
          <p:nvPr/>
        </p:nvSpPr>
        <p:spPr>
          <a:xfrm>
            <a:off x="4093956" y="334880"/>
            <a:ext cx="1156112" cy="317714"/>
          </a:xfrm>
          <a:prstGeom prst="rect">
            <a:avLst/>
          </a:prstGeom>
          <a:blipFill>
            <a:blip r:embed="rId3"/>
            <a:stretch>
              <a:fillRect/>
            </a:stretch>
          </a:blipFill>
        </p:spPr>
      </p:sp>
      <p:graphicFrame>
        <p:nvGraphicFramePr>
          <p:cNvPr id="2" name="Chart 1"/>
          <p:cNvGraphicFramePr/>
          <p:nvPr>
            <p:extLst>
              <p:ext uri="{D42A27DB-BD31-4B8C-83A1-F6EECF244321}">
                <p14:modId xmlns:p14="http://schemas.microsoft.com/office/powerpoint/2010/main" val="1325228281"/>
              </p:ext>
            </p:extLst>
          </p:nvPr>
        </p:nvGraphicFramePr>
        <p:xfrm>
          <a:off x="2181792" y="2999427"/>
          <a:ext cx="5421304" cy="342034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80888" y="5752308"/>
            <a:ext cx="1205345" cy="400110"/>
          </a:xfrm>
          <a:prstGeom prst="rect">
            <a:avLst/>
          </a:prstGeom>
          <a:noFill/>
        </p:spPr>
        <p:txBody>
          <a:bodyPr wrap="square" rtlCol="0">
            <a:spAutoFit/>
          </a:bodyPr>
          <a:lstStyle/>
          <a:p>
            <a:pPr algn="ctr"/>
            <a:r>
              <a:rPr lang="en-US" sz="2000" b="1" i="1" dirty="0" smtClean="0">
                <a:latin typeface="Helvetica" pitchFamily="34" charset="0"/>
                <a:cs typeface="Helvetica" pitchFamily="34" charset="0"/>
              </a:rPr>
              <a:t>Millions</a:t>
            </a:r>
            <a:endParaRPr lang="en-US" sz="2000" b="1" i="1" dirty="0">
              <a:latin typeface="Helvetica" pitchFamily="34" charset="0"/>
              <a:cs typeface="Helvetica" pitchFamily="34" charset="0"/>
            </a:endParaRPr>
          </a:p>
        </p:txBody>
      </p:sp>
      <p:cxnSp>
        <p:nvCxnSpPr>
          <p:cNvPr id="5" name="Straight Arrow Connector 4"/>
          <p:cNvCxnSpPr/>
          <p:nvPr/>
        </p:nvCxnSpPr>
        <p:spPr>
          <a:xfrm flipH="1" flipV="1">
            <a:off x="3990111" y="3643149"/>
            <a:ext cx="2417616" cy="1205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60071" y="2016081"/>
            <a:ext cx="3491347" cy="738664"/>
          </a:xfrm>
          <a:prstGeom prst="rect">
            <a:avLst/>
          </a:prstGeom>
          <a:solidFill>
            <a:srgbClr val="FF6911"/>
          </a:solidFill>
          <a:ln>
            <a:solidFill>
              <a:schemeClr val="tx1"/>
            </a:solidFill>
          </a:ln>
        </p:spPr>
        <p:txBody>
          <a:bodyPr wrap="square" rtlCol="0">
            <a:spAutoFit/>
          </a:bodyPr>
          <a:lstStyle/>
          <a:p>
            <a:r>
              <a:rPr lang="en-US" sz="2400" b="1" u="sng" dirty="0" smtClean="0">
                <a:solidFill>
                  <a:schemeClr val="tx1"/>
                </a:solidFill>
                <a:latin typeface="Helvetica" pitchFamily="34" charset="0"/>
                <a:cs typeface="Helvetica" pitchFamily="34" charset="0"/>
              </a:rPr>
              <a:t>54 million</a:t>
            </a:r>
            <a:r>
              <a:rPr lang="en-US" sz="2000" b="1" dirty="0" smtClean="0">
                <a:solidFill>
                  <a:schemeClr val="tx1"/>
                </a:solidFill>
                <a:latin typeface="Helvetica" pitchFamily="34" charset="0"/>
                <a:cs typeface="Helvetica" pitchFamily="34" charset="0"/>
              </a:rPr>
              <a:t> </a:t>
            </a:r>
            <a:r>
              <a:rPr lang="en-US" sz="1800" b="1" dirty="0" smtClean="0">
                <a:solidFill>
                  <a:schemeClr val="tx1"/>
                </a:solidFill>
                <a:latin typeface="Helvetica" pitchFamily="34" charset="0"/>
                <a:cs typeface="Helvetica" pitchFamily="34" charset="0"/>
              </a:rPr>
              <a:t>of </a:t>
            </a:r>
            <a:r>
              <a:rPr lang="en-US" sz="2400" b="1" u="sng" dirty="0" smtClean="0">
                <a:solidFill>
                  <a:schemeClr val="tx1"/>
                </a:solidFill>
                <a:latin typeface="Helvetica" pitchFamily="34" charset="0"/>
                <a:cs typeface="Helvetica" pitchFamily="34" charset="0"/>
              </a:rPr>
              <a:t>99 million </a:t>
            </a:r>
            <a:r>
              <a:rPr lang="en-US" sz="1800" b="1" dirty="0" smtClean="0">
                <a:solidFill>
                  <a:schemeClr val="tx1"/>
                </a:solidFill>
                <a:latin typeface="Helvetica" pitchFamily="34" charset="0"/>
                <a:cs typeface="Helvetica" pitchFamily="34" charset="0"/>
              </a:rPr>
              <a:t>Americans age 50+ (2010)</a:t>
            </a:r>
            <a:endParaRPr lang="en-US" sz="1800" b="1" dirty="0">
              <a:solidFill>
                <a:schemeClr val="tx1"/>
              </a:solidFill>
              <a:latin typeface="Helvetica" pitchFamily="34" charset="0"/>
              <a:cs typeface="Helvetica" pitchFamily="34" charset="0"/>
            </a:endParaRPr>
          </a:p>
        </p:txBody>
      </p:sp>
      <p:cxnSp>
        <p:nvCxnSpPr>
          <p:cNvPr id="16" name="Straight Arrow Connector 15"/>
          <p:cNvCxnSpPr/>
          <p:nvPr/>
        </p:nvCxnSpPr>
        <p:spPr>
          <a:xfrm>
            <a:off x="3110284" y="2769946"/>
            <a:ext cx="0" cy="13096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40782" y="4475123"/>
            <a:ext cx="2518094" cy="1477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21556" y="4150199"/>
            <a:ext cx="1967345" cy="1015663"/>
          </a:xfrm>
          <a:prstGeom prst="rect">
            <a:avLst/>
          </a:prstGeom>
          <a:solidFill>
            <a:srgbClr val="FF6911"/>
          </a:solidFill>
          <a:ln>
            <a:solidFill>
              <a:schemeClr val="tx1"/>
            </a:solidFill>
          </a:ln>
        </p:spPr>
        <p:txBody>
          <a:bodyPr wrap="square" rtlCol="0">
            <a:spAutoFit/>
          </a:bodyPr>
          <a:lstStyle/>
          <a:p>
            <a:r>
              <a:rPr lang="en-US" sz="2400" b="1" u="sng" dirty="0" smtClean="0">
                <a:solidFill>
                  <a:schemeClr val="tx1"/>
                </a:solidFill>
                <a:latin typeface="Helvetica" pitchFamily="34" charset="0"/>
                <a:cs typeface="Helvetica" pitchFamily="34" charset="0"/>
              </a:rPr>
              <a:t>+27%</a:t>
            </a:r>
            <a:r>
              <a:rPr lang="en-US" sz="2400" b="1" dirty="0" smtClean="0">
                <a:solidFill>
                  <a:schemeClr val="tx1"/>
                </a:solidFill>
                <a:latin typeface="Helvetica" pitchFamily="34" charset="0"/>
                <a:cs typeface="Helvetica" pitchFamily="34" charset="0"/>
              </a:rPr>
              <a:t> </a:t>
            </a:r>
            <a:r>
              <a:rPr lang="en-US" sz="1800" b="1" dirty="0" smtClean="0">
                <a:solidFill>
                  <a:schemeClr val="tx1"/>
                </a:solidFill>
                <a:latin typeface="Helvetica" pitchFamily="34" charset="0"/>
                <a:cs typeface="Helvetica" pitchFamily="34" charset="0"/>
              </a:rPr>
              <a:t>change from 2010 to 2030 </a:t>
            </a:r>
            <a:endParaRPr lang="en-US" sz="1800" b="1" dirty="0">
              <a:solidFill>
                <a:schemeClr val="tx1"/>
              </a:solidFill>
              <a:latin typeface="Helvetica" pitchFamily="34" charset="0"/>
              <a:cs typeface="Helvetica" pitchFamily="34" charset="0"/>
            </a:endParaRPr>
          </a:p>
        </p:txBody>
      </p:sp>
      <p:cxnSp>
        <p:nvCxnSpPr>
          <p:cNvPr id="22" name="Straight Arrow Connector 21"/>
          <p:cNvCxnSpPr/>
          <p:nvPr/>
        </p:nvCxnSpPr>
        <p:spPr>
          <a:xfrm>
            <a:off x="1911927" y="4393043"/>
            <a:ext cx="10529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3084" y="3746712"/>
            <a:ext cx="1684196" cy="1292662"/>
          </a:xfrm>
          <a:prstGeom prst="rect">
            <a:avLst/>
          </a:prstGeom>
          <a:solidFill>
            <a:srgbClr val="FF6911"/>
          </a:solidFill>
          <a:ln>
            <a:solidFill>
              <a:schemeClr val="tx1"/>
            </a:solidFill>
          </a:ln>
        </p:spPr>
        <p:txBody>
          <a:bodyPr wrap="square" rtlCol="0">
            <a:spAutoFit/>
          </a:bodyPr>
          <a:lstStyle/>
          <a:p>
            <a:r>
              <a:rPr lang="en-US" sz="2400" b="1" u="sng" dirty="0" smtClean="0">
                <a:solidFill>
                  <a:schemeClr val="tx1"/>
                </a:solidFill>
                <a:latin typeface="Helvetica" pitchFamily="34" charset="0"/>
                <a:cs typeface="Helvetica" pitchFamily="34" charset="0"/>
              </a:rPr>
              <a:t>17%</a:t>
            </a:r>
            <a:r>
              <a:rPr lang="en-US" sz="2000" b="1" dirty="0" smtClean="0">
                <a:solidFill>
                  <a:schemeClr val="tx1"/>
                </a:solidFill>
                <a:latin typeface="Helvetica" pitchFamily="34" charset="0"/>
                <a:cs typeface="Helvetica" pitchFamily="34" charset="0"/>
              </a:rPr>
              <a:t> </a:t>
            </a:r>
            <a:r>
              <a:rPr lang="en-US" sz="1800" b="1" dirty="0" smtClean="0">
                <a:solidFill>
                  <a:schemeClr val="tx1"/>
                </a:solidFill>
                <a:latin typeface="Helvetica" pitchFamily="34" charset="0"/>
                <a:cs typeface="Helvetica" pitchFamily="34" charset="0"/>
              </a:rPr>
              <a:t>of the </a:t>
            </a:r>
            <a:r>
              <a:rPr lang="en-US" sz="1800" b="1" u="sng" dirty="0" smtClean="0">
                <a:solidFill>
                  <a:schemeClr val="tx1"/>
                </a:solidFill>
                <a:latin typeface="Helvetica" pitchFamily="34" charset="0"/>
                <a:cs typeface="Helvetica" pitchFamily="34" charset="0"/>
              </a:rPr>
              <a:t>ENTIRE U.S. POPULATION</a:t>
            </a:r>
            <a:r>
              <a:rPr lang="en-US" sz="1800" b="1" dirty="0" smtClean="0">
                <a:solidFill>
                  <a:schemeClr val="tx1"/>
                </a:solidFill>
                <a:latin typeface="Helvetica" pitchFamily="34" charset="0"/>
                <a:cs typeface="Helvetica" pitchFamily="34" charset="0"/>
              </a:rPr>
              <a:t> (2010)</a:t>
            </a:r>
            <a:endParaRPr lang="en-US" sz="1800" b="1" u="sng" dirty="0">
              <a:solidFill>
                <a:schemeClr val="tx1"/>
              </a:solidFill>
              <a:latin typeface="Helvetica" pitchFamily="34" charset="0"/>
              <a:cs typeface="Helvetica" pitchFamily="34" charset="0"/>
            </a:endParaRPr>
          </a:p>
        </p:txBody>
      </p:sp>
      <p:sp>
        <p:nvSpPr>
          <p:cNvPr id="8" name="Rectangle 1"/>
          <p:cNvSpPr>
            <a:spLocks noChangeArrowheads="1"/>
          </p:cNvSpPr>
          <p:nvPr/>
        </p:nvSpPr>
        <p:spPr bwMode="auto">
          <a:xfrm>
            <a:off x="2267463" y="6347898"/>
            <a:ext cx="40548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Wright, NC, et al.</a:t>
            </a:r>
            <a:r>
              <a:rPr kumimoji="0" lang="en-US" altLang="en-US" sz="800" i="0" u="none" strike="noStrike" cap="none" normalizeH="0" dirty="0" smtClean="0">
                <a:ln>
                  <a:noFill/>
                </a:ln>
                <a:solidFill>
                  <a:schemeClr val="tx1"/>
                </a:solidFill>
                <a:effectLst/>
                <a:latin typeface="Helvetica" panose="020B0604020202020204" pitchFamily="34" charset="0"/>
                <a:cs typeface="Helvetica" panose="020B0604020202020204" pitchFamily="34" charset="0"/>
              </a:rPr>
              <a:t> </a:t>
            </a:r>
            <a:r>
              <a:rPr kumimoji="0" lang="en-US" altLang="en-US" sz="80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The Recent Prevalence of Osteoporosis and Low Bone Mass in the United States Based on Bone Mineral Density at the Femoral Neck or Lumbar Spine.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rPr>
              <a:t>Journal of Bone and Mineral Research, November 2014;</a:t>
            </a:r>
            <a:r>
              <a:rPr kumimoji="0" lang="en-US" altLang="en-US" sz="800" i="0" u="none" strike="noStrike" cap="none" normalizeH="0" dirty="0" smtClean="0">
                <a:ln>
                  <a:noFill/>
                </a:ln>
                <a:solidFill>
                  <a:schemeClr val="tx1"/>
                </a:solidFill>
                <a:effectLst/>
                <a:latin typeface="Helvetica" panose="020B0604020202020204" pitchFamily="34" charset="0"/>
                <a:cs typeface="Helvetica" panose="020B0604020202020204" pitchFamily="34" charset="0"/>
              </a:rPr>
              <a:t> 29(11): 2520-2526.</a:t>
            </a:r>
            <a:endParaRPr kumimoji="0" lang="en-US" altLang="en-US" sz="800" i="0" u="none" strike="noStrike" cap="none" normalizeH="0" baseline="0" dirty="0" smtClean="0">
              <a:ln>
                <a:noFill/>
              </a:ln>
              <a:solidFill>
                <a:schemeClr val="tx1"/>
              </a:solidFill>
              <a:effectLst/>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9568522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101025" y="522876"/>
            <a:ext cx="9055100" cy="630912"/>
          </a:xfrm>
          <a:prstGeom prst="rect">
            <a:avLst/>
          </a:prstGeom>
        </p:spPr>
        <p:txBody>
          <a:bodyPr wrap="square" lIns="91425" tIns="91425" rIns="91425" bIns="91425" anchor="b" anchorCtr="0">
            <a:spAutoFit/>
          </a:bodyPr>
          <a:lstStyle/>
          <a:p>
            <a:pPr algn="ctr"/>
            <a:r>
              <a:rPr lang="en-US" sz="2900" i="1" dirty="0" smtClean="0">
                <a:solidFill>
                  <a:srgbClr val="FF6911"/>
                </a:solidFill>
                <a:latin typeface="Helvetica" pitchFamily="34" charset="0"/>
                <a:cs typeface="Helvetica" pitchFamily="34" charset="0"/>
              </a:rPr>
              <a:t>Prevalence of Osteoporosis and Low Bone Mass</a:t>
            </a:r>
            <a:endParaRPr lang="en" sz="2900" i="1" kern="1200" spc="-100" dirty="0">
              <a:solidFill>
                <a:srgbClr val="FF6911"/>
              </a:solidFill>
              <a:latin typeface="Helvetica" pitchFamily="34" charset="0"/>
              <a:cs typeface="Helvetica" pitchFamily="34" charset="0"/>
            </a:endParaRPr>
          </a:p>
        </p:txBody>
      </p:sp>
      <p:sp>
        <p:nvSpPr>
          <p:cNvPr id="31" name="Shape 31"/>
          <p:cNvSpPr>
            <a:spLocks noGrp="1"/>
          </p:cNvSpPr>
          <p:nvPr>
            <p:ph type="body" idx="1"/>
          </p:nvPr>
        </p:nvSpPr>
        <p:spPr>
          <a:xfrm>
            <a:off x="0" y="1186873"/>
            <a:ext cx="9144000" cy="877133"/>
          </a:xfrm>
          <a:prstGeom prst="rect">
            <a:avLst/>
          </a:prstGeom>
        </p:spPr>
        <p:txBody>
          <a:bodyPr wrap="square" lIns="91425" tIns="91425" rIns="91425" bIns="91425" anchor="t" anchorCtr="0">
            <a:spAutoFit/>
          </a:bodyPr>
          <a:lstStyle/>
          <a:p>
            <a:pPr marL="0" indent="0" algn="ctr">
              <a:buNone/>
              <a:defRPr/>
            </a:pPr>
            <a:r>
              <a:rPr lang="en-US" sz="2000" b="1" i="1" u="sng" dirty="0" smtClean="0">
                <a:solidFill>
                  <a:srgbClr val="FF6911"/>
                </a:solidFill>
                <a:latin typeface="Helvetica" pitchFamily="34" charset="0"/>
                <a:cs typeface="Helvetica" pitchFamily="34" charset="0"/>
              </a:rPr>
              <a:t>NEW 2005-2010 CDC DATA</a:t>
            </a:r>
            <a:r>
              <a:rPr lang="en-US" sz="2000" b="1" i="1" dirty="0" smtClean="0">
                <a:solidFill>
                  <a:srgbClr val="FF6911"/>
                </a:solidFill>
                <a:latin typeface="Helvetica" pitchFamily="34" charset="0"/>
                <a:cs typeface="Helvetica" pitchFamily="34" charset="0"/>
              </a:rPr>
              <a:t>: Americans Age 65+ Affected by</a:t>
            </a:r>
          </a:p>
          <a:p>
            <a:pPr marL="0" indent="0" algn="ctr">
              <a:buNone/>
              <a:defRPr/>
            </a:pPr>
            <a:r>
              <a:rPr lang="en-US" sz="2000" b="1" i="1" dirty="0" smtClean="0">
                <a:solidFill>
                  <a:srgbClr val="FF6911"/>
                </a:solidFill>
                <a:latin typeface="Helvetica" pitchFamily="34" charset="0"/>
                <a:cs typeface="Helvetica" pitchFamily="34" charset="0"/>
              </a:rPr>
              <a:t>Osteoporosis (16.2%) and Low Bone Mass (48.3%)</a:t>
            </a:r>
          </a:p>
        </p:txBody>
      </p:sp>
      <p:sp>
        <p:nvSpPr>
          <p:cNvPr id="7" name="Shape 32"/>
          <p:cNvSpPr/>
          <p:nvPr/>
        </p:nvSpPr>
        <p:spPr>
          <a:xfrm>
            <a:off x="4093956" y="334880"/>
            <a:ext cx="1156112" cy="317714"/>
          </a:xfrm>
          <a:prstGeom prst="rect">
            <a:avLst/>
          </a:prstGeom>
          <a:blipFill>
            <a:blip r:embed="rId3"/>
            <a:stretch>
              <a:fillRect/>
            </a:stretch>
          </a:blipFill>
        </p:spPr>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607" t="20580" r="12558" b="8203"/>
          <a:stretch/>
        </p:blipFill>
        <p:spPr bwMode="auto">
          <a:xfrm>
            <a:off x="2416" y="2448042"/>
            <a:ext cx="4578383" cy="348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2439" t="19708" r="12052" b="9127"/>
          <a:stretch/>
        </p:blipFill>
        <p:spPr bwMode="auto">
          <a:xfrm>
            <a:off x="4580799" y="2463480"/>
            <a:ext cx="4563201" cy="344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2908999" y="5170852"/>
            <a:ext cx="3070561" cy="646331"/>
          </a:xfrm>
          <a:prstGeom prst="rect">
            <a:avLst/>
          </a:prstGeom>
          <a:solidFill>
            <a:srgbClr val="FF6911"/>
          </a:solidFill>
          <a:ln>
            <a:solidFill>
              <a:schemeClr val="tx1"/>
            </a:solidFill>
          </a:ln>
        </p:spPr>
        <p:txBody>
          <a:bodyPr wrap="square" rtlCol="0">
            <a:spAutoFit/>
          </a:bodyPr>
          <a:lstStyle/>
          <a:p>
            <a:pPr algn="ctr"/>
            <a:r>
              <a:rPr lang="en-US" sz="1800" b="1" dirty="0" smtClean="0">
                <a:solidFill>
                  <a:schemeClr val="tx1"/>
                </a:solidFill>
                <a:latin typeface="Helvetica" pitchFamily="34" charset="0"/>
                <a:cs typeface="Helvetica" pitchFamily="34" charset="0"/>
              </a:rPr>
              <a:t>64.5% of 65+ population at increased fracture risk</a:t>
            </a:r>
          </a:p>
        </p:txBody>
      </p:sp>
      <p:sp>
        <p:nvSpPr>
          <p:cNvPr id="6" name="Rectangle 5"/>
          <p:cNvSpPr/>
          <p:nvPr/>
        </p:nvSpPr>
        <p:spPr>
          <a:xfrm>
            <a:off x="2386012" y="6195022"/>
            <a:ext cx="4572000" cy="507831"/>
          </a:xfrm>
          <a:prstGeom prst="rect">
            <a:avLst/>
          </a:prstGeom>
        </p:spPr>
        <p:txBody>
          <a:bodyPr>
            <a:spAutoFit/>
          </a:bodyPr>
          <a:lstStyle/>
          <a:p>
            <a:r>
              <a:rPr lang="en-US" sz="900" i="1" dirty="0" smtClean="0">
                <a:latin typeface="Helvetica" panose="020B0604020202020204" pitchFamily="34" charset="0"/>
                <a:cs typeface="Helvetica" panose="020B0604020202020204" pitchFamily="34" charset="0"/>
              </a:rPr>
              <a:t>Looker AC and </a:t>
            </a:r>
            <a:r>
              <a:rPr lang="en-US" sz="900" i="1" dirty="0" err="1" smtClean="0">
                <a:latin typeface="Helvetica" panose="020B0604020202020204" pitchFamily="34" charset="0"/>
                <a:cs typeface="Helvetica" panose="020B0604020202020204" pitchFamily="34" charset="0"/>
              </a:rPr>
              <a:t>Frenk</a:t>
            </a:r>
            <a:r>
              <a:rPr lang="en-US" sz="900" i="1" dirty="0" smtClean="0">
                <a:latin typeface="Helvetica" panose="020B0604020202020204" pitchFamily="34" charset="0"/>
                <a:cs typeface="Helvetica" panose="020B0604020202020204" pitchFamily="34" charset="0"/>
              </a:rPr>
              <a:t> SM. Percentage </a:t>
            </a:r>
            <a:r>
              <a:rPr lang="en-US" sz="900" i="1" dirty="0">
                <a:latin typeface="Helvetica" panose="020B0604020202020204" pitchFamily="34" charset="0"/>
                <a:cs typeface="Helvetica" panose="020B0604020202020204" pitchFamily="34" charset="0"/>
              </a:rPr>
              <a:t>of Adults Aged 65 and Over With Osteoporosis or Low Bone Mass at the Femur Neck or Lumbar Spine: United States, </a:t>
            </a:r>
            <a:r>
              <a:rPr lang="en-US" sz="900" i="1" dirty="0" smtClean="0">
                <a:latin typeface="Helvetica" panose="020B0604020202020204" pitchFamily="34" charset="0"/>
                <a:cs typeface="Helvetica" panose="020B0604020202020204" pitchFamily="34" charset="0"/>
              </a:rPr>
              <a:t>2005–2010. </a:t>
            </a:r>
            <a:r>
              <a:rPr lang="en-US" sz="900" i="1" dirty="0">
                <a:latin typeface="Helvetica" panose="020B0604020202020204" pitchFamily="34" charset="0"/>
                <a:cs typeface="Helvetica" panose="020B0604020202020204" pitchFamily="34" charset="0"/>
              </a:rPr>
              <a:t> </a:t>
            </a:r>
            <a:r>
              <a:rPr lang="en-US" sz="900" i="1" dirty="0" smtClean="0">
                <a:latin typeface="Helvetica" panose="020B0604020202020204" pitchFamily="34" charset="0"/>
                <a:cs typeface="Helvetica" panose="020B0604020202020204" pitchFamily="34" charset="0"/>
              </a:rPr>
              <a:t>CDC Division </a:t>
            </a:r>
            <a:r>
              <a:rPr lang="en-US" sz="900" i="1" dirty="0">
                <a:latin typeface="Helvetica" panose="020B0604020202020204" pitchFamily="34" charset="0"/>
                <a:cs typeface="Helvetica" panose="020B0604020202020204" pitchFamily="34" charset="0"/>
              </a:rPr>
              <a:t>of Health and Nutrition Examination </a:t>
            </a:r>
            <a:r>
              <a:rPr lang="en-US" sz="900" i="1" dirty="0" smtClean="0">
                <a:latin typeface="Helvetica" panose="020B0604020202020204" pitchFamily="34" charset="0"/>
                <a:cs typeface="Helvetica" panose="020B0604020202020204" pitchFamily="34" charset="0"/>
              </a:rPr>
              <a:t>Surveys, August 2015.</a:t>
            </a:r>
            <a:endParaRPr lang="en-US" sz="9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4165030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0" y="684236"/>
            <a:ext cx="9144000" cy="584745"/>
          </a:xfrm>
          <a:prstGeom prst="rect">
            <a:avLst/>
          </a:prstGeom>
        </p:spPr>
        <p:txBody>
          <a:bodyPr wrap="square" lIns="91425" tIns="91425" rIns="91425" bIns="91425" anchor="b" anchorCtr="0">
            <a:spAutoFit/>
          </a:bodyPr>
          <a:lstStyle/>
          <a:p>
            <a:pPr algn="ctr"/>
            <a:r>
              <a:rPr lang="en-US" sz="2600" i="1" dirty="0" smtClean="0">
                <a:solidFill>
                  <a:srgbClr val="FF6911"/>
                </a:solidFill>
                <a:latin typeface="Helvetica" pitchFamily="34" charset="0"/>
                <a:cs typeface="Helvetica" pitchFamily="34" charset="0"/>
              </a:rPr>
              <a:t>Economic Impact of Osteoporosis and Bone Breaks</a:t>
            </a:r>
            <a:endParaRPr lang="en" sz="2600" i="1" kern="1200" spc="-100" dirty="0">
              <a:solidFill>
                <a:srgbClr val="FF6911"/>
              </a:solidFill>
              <a:latin typeface="Helvetica" pitchFamily="34" charset="0"/>
              <a:cs typeface="Helvetica" pitchFamily="34" charset="0"/>
            </a:endParaRPr>
          </a:p>
        </p:txBody>
      </p:sp>
      <p:sp>
        <p:nvSpPr>
          <p:cNvPr id="31" name="Shape 31"/>
          <p:cNvSpPr>
            <a:spLocks noGrp="1"/>
          </p:cNvSpPr>
          <p:nvPr>
            <p:ph type="body" idx="1"/>
          </p:nvPr>
        </p:nvSpPr>
        <p:spPr>
          <a:xfrm>
            <a:off x="532667" y="1427988"/>
            <a:ext cx="8278689" cy="4380656"/>
          </a:xfrm>
          <a:prstGeom prst="rect">
            <a:avLst/>
          </a:prstGeom>
        </p:spPr>
        <p:txBody>
          <a:bodyPr wrap="square" lIns="91425" tIns="91425" rIns="91425" bIns="91425" anchor="t" anchorCtr="0">
            <a:spAutoFit/>
          </a:bodyPr>
          <a:lstStyle/>
          <a:p>
            <a:pPr>
              <a:defRPr/>
            </a:pPr>
            <a:r>
              <a:rPr lang="en-US" sz="1800" dirty="0" smtClean="0">
                <a:solidFill>
                  <a:schemeClr val="tx1"/>
                </a:solidFill>
                <a:latin typeface="Helvetica" pitchFamily="34" charset="0"/>
                <a:cs typeface="Helvetica" pitchFamily="34" charset="0"/>
              </a:rPr>
              <a:t>Medicare </a:t>
            </a:r>
            <a:r>
              <a:rPr lang="en-US" sz="1800" dirty="0">
                <a:solidFill>
                  <a:schemeClr val="tx1"/>
                </a:solidFill>
                <a:latin typeface="Helvetica" pitchFamily="34" charset="0"/>
                <a:cs typeface="Helvetica" pitchFamily="34" charset="0"/>
              </a:rPr>
              <a:t>spent more </a:t>
            </a:r>
            <a:r>
              <a:rPr lang="en-US" sz="1800" dirty="0" smtClean="0">
                <a:solidFill>
                  <a:schemeClr val="tx1"/>
                </a:solidFill>
                <a:latin typeface="Helvetica" pitchFamily="34" charset="0"/>
                <a:cs typeface="Helvetica" pitchFamily="34" charset="0"/>
              </a:rPr>
              <a:t>than </a:t>
            </a:r>
            <a:r>
              <a:rPr lang="en-US" sz="1800" b="1" dirty="0" smtClean="0">
                <a:solidFill>
                  <a:schemeClr val="tx1"/>
                </a:solidFill>
                <a:latin typeface="Helvetica" pitchFamily="34" charset="0"/>
                <a:cs typeface="Helvetica" pitchFamily="34" charset="0"/>
              </a:rPr>
              <a:t>$5 </a:t>
            </a:r>
            <a:r>
              <a:rPr lang="en-US" sz="1800" b="1" dirty="0">
                <a:solidFill>
                  <a:schemeClr val="tx1"/>
                </a:solidFill>
                <a:latin typeface="Helvetica" pitchFamily="34" charset="0"/>
                <a:cs typeface="Helvetica" pitchFamily="34" charset="0"/>
              </a:rPr>
              <a:t>billion </a:t>
            </a:r>
            <a:r>
              <a:rPr lang="en-US" sz="1800" dirty="0">
                <a:solidFill>
                  <a:schemeClr val="tx1"/>
                </a:solidFill>
                <a:latin typeface="Helvetica" pitchFamily="34" charset="0"/>
                <a:cs typeface="Helvetica" pitchFamily="34" charset="0"/>
              </a:rPr>
              <a:t>to treat fractures among seniors [1999]</a:t>
            </a:r>
          </a:p>
          <a:p>
            <a:pPr>
              <a:defRPr/>
            </a:pPr>
            <a:r>
              <a:rPr lang="en-US" sz="1800" dirty="0">
                <a:solidFill>
                  <a:schemeClr val="tx1"/>
                </a:solidFill>
                <a:latin typeface="Helvetica" pitchFamily="34" charset="0"/>
                <a:cs typeface="Helvetica" pitchFamily="34" charset="0"/>
              </a:rPr>
              <a:t>Of </a:t>
            </a:r>
            <a:r>
              <a:rPr lang="en-US" sz="1800" dirty="0" smtClean="0">
                <a:solidFill>
                  <a:schemeClr val="tx1"/>
                </a:solidFill>
                <a:latin typeface="Helvetica" pitchFamily="34" charset="0"/>
                <a:cs typeface="Helvetica" pitchFamily="34" charset="0"/>
              </a:rPr>
              <a:t>over 30 million </a:t>
            </a:r>
            <a:r>
              <a:rPr lang="en-US" sz="1800" dirty="0">
                <a:solidFill>
                  <a:schemeClr val="tx1"/>
                </a:solidFill>
                <a:latin typeface="Helvetica" pitchFamily="34" charset="0"/>
                <a:cs typeface="Helvetica" pitchFamily="34" charset="0"/>
              </a:rPr>
              <a:t>elderly Medicare recipients [2002</a:t>
            </a:r>
            <a:r>
              <a:rPr lang="en-US" sz="1800" dirty="0" smtClean="0">
                <a:solidFill>
                  <a:schemeClr val="tx1"/>
                </a:solidFill>
                <a:latin typeface="Helvetica" pitchFamily="34" charset="0"/>
                <a:cs typeface="Helvetica" pitchFamily="34" charset="0"/>
              </a:rPr>
              <a:t>]:</a:t>
            </a:r>
            <a:endParaRPr lang="en-US" sz="1800" dirty="0">
              <a:solidFill>
                <a:schemeClr val="tx1"/>
              </a:solidFill>
              <a:latin typeface="Helvetica" pitchFamily="34" charset="0"/>
              <a:cs typeface="Helvetica" pitchFamily="34" charset="0"/>
            </a:endParaRPr>
          </a:p>
          <a:p>
            <a:pPr lvl="1">
              <a:defRPr/>
            </a:pPr>
            <a:r>
              <a:rPr lang="en-US" sz="1800" b="1" dirty="0">
                <a:solidFill>
                  <a:schemeClr val="tx1"/>
                </a:solidFill>
                <a:latin typeface="Helvetica" pitchFamily="34" charset="0"/>
                <a:cs typeface="Helvetica" pitchFamily="34" charset="0"/>
              </a:rPr>
              <a:t>1.6 million (5%) </a:t>
            </a:r>
            <a:r>
              <a:rPr lang="en-US" sz="1800" b="1" dirty="0" smtClean="0">
                <a:solidFill>
                  <a:schemeClr val="tx1"/>
                </a:solidFill>
                <a:latin typeface="Helvetica" pitchFamily="34" charset="0"/>
                <a:cs typeface="Helvetica" pitchFamily="34" charset="0"/>
              </a:rPr>
              <a:t>were treated </a:t>
            </a:r>
            <a:r>
              <a:rPr lang="en-US" sz="1800" b="1" dirty="0">
                <a:solidFill>
                  <a:schemeClr val="tx1"/>
                </a:solidFill>
                <a:latin typeface="Helvetica" pitchFamily="34" charset="0"/>
                <a:cs typeface="Helvetica" pitchFamily="34" charset="0"/>
              </a:rPr>
              <a:t>for a </a:t>
            </a:r>
            <a:r>
              <a:rPr lang="en-US" sz="1800" b="1" dirty="0" smtClean="0">
                <a:solidFill>
                  <a:schemeClr val="tx1"/>
                </a:solidFill>
                <a:latin typeface="Helvetica" pitchFamily="34" charset="0"/>
                <a:cs typeface="Helvetica" pitchFamily="34" charset="0"/>
              </a:rPr>
              <a:t>fracture</a:t>
            </a:r>
          </a:p>
          <a:p>
            <a:pPr lvl="2">
              <a:defRPr/>
            </a:pPr>
            <a:r>
              <a:rPr lang="en-US" sz="1800" b="1" dirty="0">
                <a:solidFill>
                  <a:schemeClr val="tx1"/>
                </a:solidFill>
                <a:latin typeface="Helvetica" pitchFamily="34" charset="0"/>
                <a:cs typeface="Helvetica" pitchFamily="34" charset="0"/>
              </a:rPr>
              <a:t>80% of </a:t>
            </a:r>
            <a:r>
              <a:rPr lang="en-US" sz="1800" b="1" dirty="0" smtClean="0">
                <a:solidFill>
                  <a:schemeClr val="tx1"/>
                </a:solidFill>
                <a:latin typeface="Helvetica" pitchFamily="34" charset="0"/>
                <a:cs typeface="Helvetica" pitchFamily="34" charset="0"/>
              </a:rPr>
              <a:t>the total osteoporotic fractures that occur each year</a:t>
            </a:r>
            <a:endParaRPr lang="en-US" sz="1800" b="1" dirty="0">
              <a:solidFill>
                <a:schemeClr val="tx1"/>
              </a:solidFill>
              <a:latin typeface="Helvetica" pitchFamily="34" charset="0"/>
              <a:cs typeface="Helvetica" pitchFamily="34" charset="0"/>
            </a:endParaRPr>
          </a:p>
          <a:p>
            <a:pPr lvl="1">
              <a:defRPr/>
            </a:pPr>
            <a:r>
              <a:rPr lang="en-US" sz="1800" dirty="0">
                <a:solidFill>
                  <a:schemeClr val="tx1"/>
                </a:solidFill>
                <a:latin typeface="Helvetica" pitchFamily="34" charset="0"/>
                <a:cs typeface="Helvetica" pitchFamily="34" charset="0"/>
              </a:rPr>
              <a:t>An additional </a:t>
            </a:r>
            <a:r>
              <a:rPr lang="en-US" sz="1800" b="1" dirty="0">
                <a:solidFill>
                  <a:schemeClr val="tx1"/>
                </a:solidFill>
                <a:latin typeface="Helvetica" pitchFamily="34" charset="0"/>
                <a:cs typeface="Helvetica" pitchFamily="34" charset="0"/>
              </a:rPr>
              <a:t>7.2 million (24%) had osteoporosis but had not yet </a:t>
            </a:r>
            <a:r>
              <a:rPr lang="en-US" sz="1800" b="1" dirty="0" smtClean="0">
                <a:solidFill>
                  <a:schemeClr val="tx1"/>
                </a:solidFill>
                <a:latin typeface="Helvetica" pitchFamily="34" charset="0"/>
                <a:cs typeface="Helvetica" pitchFamily="34" charset="0"/>
              </a:rPr>
              <a:t>fractured</a:t>
            </a:r>
          </a:p>
          <a:p>
            <a:pPr>
              <a:defRPr/>
            </a:pPr>
            <a:r>
              <a:rPr lang="en-US" sz="1800" b="1" dirty="0" smtClean="0">
                <a:solidFill>
                  <a:schemeClr val="tx1"/>
                </a:solidFill>
                <a:latin typeface="Helvetica" pitchFamily="34" charset="0"/>
                <a:cs typeface="Helvetica" pitchFamily="34" charset="0"/>
              </a:rPr>
              <a:t>Projected </a:t>
            </a:r>
            <a:r>
              <a:rPr lang="en-US" sz="1800" b="1" dirty="0">
                <a:solidFill>
                  <a:schemeClr val="tx1"/>
                </a:solidFill>
                <a:latin typeface="Helvetica" pitchFamily="34" charset="0"/>
                <a:cs typeface="Helvetica" pitchFamily="34" charset="0"/>
              </a:rPr>
              <a:t>to 2008 dollars, the national cost of osteoporosis and fractures in the Medicare population was </a:t>
            </a:r>
            <a:r>
              <a:rPr lang="en-US" sz="1800" b="1" u="sng" dirty="0">
                <a:solidFill>
                  <a:schemeClr val="tx1"/>
                </a:solidFill>
                <a:latin typeface="Helvetica" pitchFamily="34" charset="0"/>
                <a:cs typeface="Helvetica" pitchFamily="34" charset="0"/>
              </a:rPr>
              <a:t>$22 </a:t>
            </a:r>
            <a:r>
              <a:rPr lang="en-US" sz="1800" b="1" u="sng" dirty="0" smtClean="0">
                <a:solidFill>
                  <a:schemeClr val="tx1"/>
                </a:solidFill>
                <a:latin typeface="Helvetica" pitchFamily="34" charset="0"/>
                <a:cs typeface="Helvetica" pitchFamily="34" charset="0"/>
              </a:rPr>
              <a:t>billion</a:t>
            </a:r>
          </a:p>
          <a:p>
            <a:pPr lvl="1">
              <a:defRPr/>
            </a:pPr>
            <a:r>
              <a:rPr lang="en-US" sz="1800" b="1" dirty="0" smtClean="0">
                <a:solidFill>
                  <a:schemeClr val="tx1"/>
                </a:solidFill>
                <a:latin typeface="Helvetica" pitchFamily="34" charset="0"/>
                <a:cs typeface="Helvetica" pitchFamily="34" charset="0"/>
              </a:rPr>
              <a:t>This figure is projected to grow to </a:t>
            </a:r>
            <a:r>
              <a:rPr lang="en-US" sz="1800" b="1" u="sng" dirty="0" smtClean="0">
                <a:solidFill>
                  <a:schemeClr val="tx1"/>
                </a:solidFill>
                <a:latin typeface="Helvetica" pitchFamily="34" charset="0"/>
                <a:cs typeface="Helvetica" pitchFamily="34" charset="0"/>
              </a:rPr>
              <a:t>over $25 billion</a:t>
            </a:r>
            <a:r>
              <a:rPr lang="en-US" sz="1800" b="1" dirty="0" smtClean="0">
                <a:solidFill>
                  <a:schemeClr val="tx1"/>
                </a:solidFill>
                <a:latin typeface="Helvetica" pitchFamily="34" charset="0"/>
                <a:cs typeface="Helvetica" pitchFamily="34" charset="0"/>
              </a:rPr>
              <a:t> per year by 2025</a:t>
            </a:r>
            <a:endParaRPr lang="en-US" sz="1800" b="1" dirty="0">
              <a:solidFill>
                <a:schemeClr val="tx1"/>
              </a:solidFill>
              <a:latin typeface="Helvetica" pitchFamily="34" charset="0"/>
              <a:cs typeface="Helvetica" pitchFamily="34" charset="0"/>
            </a:endParaRPr>
          </a:p>
          <a:p>
            <a:pPr>
              <a:defRPr/>
            </a:pPr>
            <a:r>
              <a:rPr lang="en-US" sz="1800" dirty="0">
                <a:solidFill>
                  <a:schemeClr val="tx1"/>
                </a:solidFill>
                <a:latin typeface="Helvetica" pitchFamily="34" charset="0"/>
                <a:cs typeface="Helvetica" pitchFamily="34" charset="0"/>
              </a:rPr>
              <a:t>Osteoporosis was the </a:t>
            </a:r>
            <a:r>
              <a:rPr lang="en-US" sz="1800" b="1" dirty="0" smtClean="0">
                <a:solidFill>
                  <a:schemeClr val="tx1"/>
                </a:solidFill>
                <a:latin typeface="Helvetica" pitchFamily="34" charset="0"/>
                <a:cs typeface="Helvetica" pitchFamily="34" charset="0"/>
              </a:rPr>
              <a:t>10th </a:t>
            </a:r>
            <a:r>
              <a:rPr lang="en-US" sz="1800" b="1" dirty="0">
                <a:solidFill>
                  <a:schemeClr val="tx1"/>
                </a:solidFill>
                <a:latin typeface="Helvetica" pitchFamily="34" charset="0"/>
                <a:cs typeface="Helvetica" pitchFamily="34" charset="0"/>
              </a:rPr>
              <a:t>most costly major illness among the top 5% highest cost Medicare beneficiaries </a:t>
            </a:r>
            <a:r>
              <a:rPr lang="en-US" sz="1800" dirty="0">
                <a:solidFill>
                  <a:schemeClr val="tx1"/>
                </a:solidFill>
                <a:latin typeface="Helvetica" pitchFamily="34" charset="0"/>
                <a:cs typeface="Helvetica" pitchFamily="34" charset="0"/>
              </a:rPr>
              <a:t>(12% of all beneficiaries and 18% of high costs beneficiaries) [2010]</a:t>
            </a:r>
            <a:endParaRPr lang="en-US" sz="1800" b="1" u="sng" dirty="0">
              <a:solidFill>
                <a:schemeClr val="tx1"/>
              </a:solidFill>
              <a:latin typeface="Helvetica" pitchFamily="34" charset="0"/>
              <a:cs typeface="Helvetica" pitchFamily="34" charset="0"/>
            </a:endParaRPr>
          </a:p>
          <a:p>
            <a:pPr lvl="0"/>
            <a:endParaRPr lang="en-US" sz="2000" i="1" dirty="0">
              <a:latin typeface="Helvetica" pitchFamily="34" charset="0"/>
              <a:cs typeface="Helvetica" pitchFamily="34" charset="0"/>
            </a:endParaRPr>
          </a:p>
        </p:txBody>
      </p:sp>
      <p:sp>
        <p:nvSpPr>
          <p:cNvPr id="7" name="Shape 32"/>
          <p:cNvSpPr/>
          <p:nvPr/>
        </p:nvSpPr>
        <p:spPr>
          <a:xfrm>
            <a:off x="4093956" y="334880"/>
            <a:ext cx="1156112" cy="317714"/>
          </a:xfrm>
          <a:prstGeom prst="rect">
            <a:avLst/>
          </a:prstGeom>
          <a:blipFill>
            <a:blip r:embed="rId3"/>
            <a:stretch>
              <a:fillRect/>
            </a:stretch>
          </a:blipFill>
        </p:spPr>
      </p:sp>
    </p:spTree>
    <p:extLst>
      <p:ext uri="{BB962C8B-B14F-4D97-AF65-F5344CB8AC3E}">
        <p14:creationId xmlns:p14="http://schemas.microsoft.com/office/powerpoint/2010/main" val="319592014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a:spLocks noGrp="1"/>
          </p:cNvSpPr>
          <p:nvPr>
            <p:ph type="title"/>
          </p:nvPr>
        </p:nvSpPr>
        <p:spPr>
          <a:xfrm>
            <a:off x="114300" y="804838"/>
            <a:ext cx="8940800" cy="984855"/>
          </a:xfrm>
          <a:prstGeom prst="rect">
            <a:avLst/>
          </a:prstGeom>
        </p:spPr>
        <p:txBody>
          <a:bodyPr wrap="square" lIns="91425" tIns="91425" rIns="91425" bIns="91425" anchor="b" anchorCtr="0">
            <a:spAutoFit/>
          </a:bodyPr>
          <a:lstStyle/>
          <a:p>
            <a:pPr algn="ctr"/>
            <a:r>
              <a:rPr lang="en-US" sz="2600" i="1" dirty="0" smtClean="0">
                <a:solidFill>
                  <a:srgbClr val="FF6911"/>
                </a:solidFill>
                <a:latin typeface="Helvetica" pitchFamily="34" charset="0"/>
                <a:cs typeface="Helvetica" pitchFamily="34" charset="0"/>
              </a:rPr>
              <a:t>Human and Financial Impact of</a:t>
            </a:r>
            <a:br>
              <a:rPr lang="en-US" sz="2600" i="1" dirty="0" smtClean="0">
                <a:solidFill>
                  <a:srgbClr val="FF6911"/>
                </a:solidFill>
                <a:latin typeface="Helvetica" pitchFamily="34" charset="0"/>
                <a:cs typeface="Helvetica" pitchFamily="34" charset="0"/>
              </a:rPr>
            </a:br>
            <a:r>
              <a:rPr lang="en-US" sz="2600" i="1" dirty="0" smtClean="0">
                <a:solidFill>
                  <a:srgbClr val="FF6911"/>
                </a:solidFill>
                <a:latin typeface="Helvetica" pitchFamily="34" charset="0"/>
                <a:cs typeface="Helvetica" pitchFamily="34" charset="0"/>
              </a:rPr>
              <a:t>Osteoporosis and Bone Breaks </a:t>
            </a:r>
            <a:endParaRPr lang="en" sz="2600" i="1" kern="1200" spc="-100" dirty="0">
              <a:solidFill>
                <a:srgbClr val="FF6911"/>
              </a:solidFill>
              <a:latin typeface="Helvetica" pitchFamily="34" charset="0"/>
              <a:cs typeface="Helvetica" pitchFamily="34" charset="0"/>
            </a:endParaRPr>
          </a:p>
        </p:txBody>
      </p:sp>
      <p:sp>
        <p:nvSpPr>
          <p:cNvPr id="7" name="Shape 32"/>
          <p:cNvSpPr/>
          <p:nvPr/>
        </p:nvSpPr>
        <p:spPr>
          <a:xfrm>
            <a:off x="4093956" y="334880"/>
            <a:ext cx="1156112" cy="317714"/>
          </a:xfrm>
          <a:prstGeom prst="rect">
            <a:avLst/>
          </a:prstGeom>
          <a:blipFill>
            <a:blip r:embed="rId3"/>
            <a:stretch>
              <a:fillRect/>
            </a:stretch>
          </a:blipFill>
        </p:spPr>
      </p:sp>
      <p:pic>
        <p:nvPicPr>
          <p:cNvPr id="6" name="Picture 5"/>
          <p:cNvPicPr>
            <a:picLocks noChangeAspect="1"/>
          </p:cNvPicPr>
          <p:nvPr/>
        </p:nvPicPr>
        <p:blipFill rotWithShape="1">
          <a:blip r:embed="rId4"/>
          <a:srcRect l="48625" t="31835" r="18921" b="41589"/>
          <a:stretch/>
        </p:blipFill>
        <p:spPr>
          <a:xfrm>
            <a:off x="2226499" y="2620966"/>
            <a:ext cx="2358201" cy="2590677"/>
          </a:xfrm>
          <a:prstGeom prst="rect">
            <a:avLst/>
          </a:prstGeom>
        </p:spPr>
      </p:pic>
      <p:pic>
        <p:nvPicPr>
          <p:cNvPr id="9" name="Picture 8"/>
          <p:cNvPicPr>
            <a:picLocks noChangeAspect="1"/>
          </p:cNvPicPr>
          <p:nvPr/>
        </p:nvPicPr>
        <p:blipFill rotWithShape="1">
          <a:blip r:embed="rId4"/>
          <a:srcRect l="16173" t="3270" r="51375" b="69160"/>
          <a:stretch/>
        </p:blipFill>
        <p:spPr>
          <a:xfrm>
            <a:off x="0" y="2524915"/>
            <a:ext cx="2357253" cy="2686728"/>
          </a:xfrm>
          <a:prstGeom prst="rect">
            <a:avLst/>
          </a:prstGeom>
        </p:spPr>
      </p:pic>
      <p:pic>
        <p:nvPicPr>
          <p:cNvPr id="13" name="Picture 12"/>
          <p:cNvPicPr>
            <a:picLocks noChangeAspect="1"/>
          </p:cNvPicPr>
          <p:nvPr/>
        </p:nvPicPr>
        <p:blipFill rotWithShape="1">
          <a:blip r:embed="rId5"/>
          <a:srcRect l="62666" t="4416" r="6762" b="69881"/>
          <a:stretch/>
        </p:blipFill>
        <p:spPr>
          <a:xfrm>
            <a:off x="4473196" y="2533608"/>
            <a:ext cx="2421874" cy="2678035"/>
          </a:xfrm>
          <a:prstGeom prst="rect">
            <a:avLst/>
          </a:prstGeom>
        </p:spPr>
      </p:pic>
      <p:pic>
        <p:nvPicPr>
          <p:cNvPr id="15" name="Picture 14"/>
          <p:cNvPicPr>
            <a:picLocks noChangeAspect="1"/>
          </p:cNvPicPr>
          <p:nvPr/>
        </p:nvPicPr>
        <p:blipFill rotWithShape="1">
          <a:blip r:embed="rId5"/>
          <a:srcRect l="63697" t="30092" r="6873" b="45079"/>
          <a:stretch/>
        </p:blipFill>
        <p:spPr>
          <a:xfrm>
            <a:off x="6811199" y="2620966"/>
            <a:ext cx="2338624" cy="2594908"/>
          </a:xfrm>
          <a:prstGeom prst="rect">
            <a:avLst/>
          </a:prstGeom>
        </p:spPr>
      </p:pic>
      <p:sp>
        <p:nvSpPr>
          <p:cNvPr id="10" name="TextBox 9"/>
          <p:cNvSpPr txBox="1"/>
          <p:nvPr/>
        </p:nvSpPr>
        <p:spPr>
          <a:xfrm>
            <a:off x="3419906" y="6183847"/>
            <a:ext cx="2504211" cy="461665"/>
          </a:xfrm>
          <a:prstGeom prst="rect">
            <a:avLst/>
          </a:prstGeom>
          <a:solidFill>
            <a:srgbClr val="FF6911"/>
          </a:solidFill>
          <a:ln>
            <a:solidFill>
              <a:schemeClr val="tx1"/>
            </a:solidFill>
          </a:ln>
        </p:spPr>
        <p:txBody>
          <a:bodyPr wrap="square" rtlCol="0">
            <a:spAutoFit/>
          </a:bodyPr>
          <a:lstStyle/>
          <a:p>
            <a:r>
              <a:rPr lang="en-US" sz="2400" b="1" u="sng" dirty="0" smtClean="0">
                <a:solidFill>
                  <a:schemeClr val="tx1"/>
                </a:solidFill>
                <a:latin typeface="Helvetica" pitchFamily="34" charset="0"/>
                <a:cs typeface="Helvetica" pitchFamily="34" charset="0"/>
              </a:rPr>
              <a:t>70% CARE GAP</a:t>
            </a:r>
            <a:endParaRPr lang="en-US" sz="1800" b="1" dirty="0">
              <a:solidFill>
                <a:schemeClr val="tx1"/>
              </a:solidFill>
              <a:latin typeface="Helvetica" pitchFamily="34" charset="0"/>
              <a:cs typeface="Helvetica" pitchFamily="34" charset="0"/>
            </a:endParaRPr>
          </a:p>
        </p:txBody>
      </p:sp>
      <p:cxnSp>
        <p:nvCxnSpPr>
          <p:cNvPr id="11" name="Straight Arrow Connector 10"/>
          <p:cNvCxnSpPr/>
          <p:nvPr/>
        </p:nvCxnSpPr>
        <p:spPr>
          <a:xfrm flipH="1" flipV="1">
            <a:off x="3375892" y="5209486"/>
            <a:ext cx="1180554" cy="9743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49013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6043</TotalTime>
  <Words>13517</Words>
  <Application>Microsoft Office PowerPoint</Application>
  <PresentationFormat>On-screen Show (4:3)</PresentationFormat>
  <Paragraphs>551</Paragraphs>
  <Slides>58</Slides>
  <Notes>53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58</vt:i4>
      </vt:variant>
    </vt:vector>
  </HeadingPairs>
  <TitlesOfParts>
    <vt:vector size="61" baseType="lpstr">
      <vt:lpstr/>
      <vt:lpstr>Office Theme</vt:lpstr>
      <vt:lpstr>Chart</vt:lpstr>
      <vt:lpstr>PowerPoint Presentation</vt:lpstr>
      <vt:lpstr>Osteoporosis: Definition </vt:lpstr>
      <vt:lpstr>Fragility Fracture: Definition </vt:lpstr>
      <vt:lpstr>The Impact of Osteoporosis and Bone Breaks in the United States</vt:lpstr>
      <vt:lpstr>PowerPoint Presentation</vt:lpstr>
      <vt:lpstr>Prevalence of Osteoporosis and Low Bone Mass</vt:lpstr>
      <vt:lpstr>Prevalence of Osteoporosis and Low Bone Mass</vt:lpstr>
      <vt:lpstr>Economic Impact of Osteoporosis and Bone Breaks</vt:lpstr>
      <vt:lpstr>Human and Financial Impact of Osteoporosis and Bone Breaks </vt:lpstr>
      <vt:lpstr>Osteoporosis and Fracture-Related Quality Measures</vt:lpstr>
      <vt:lpstr>NCQA HEDIS Osteoporosis Quality Measures (1)</vt:lpstr>
      <vt:lpstr>NCQA HEDIS Osteoporosis Quality Measures (2)</vt:lpstr>
      <vt:lpstr>Osteoporosis Care Lags FAR BEHIND Other Major Diseases/Conditions (2013 HEDIS HMO data)</vt:lpstr>
      <vt:lpstr>CMS Physician Quality Reporting System (PQRS) Osteoporosis Quality Measures</vt:lpstr>
      <vt:lpstr>Solution to the  Osteoporosis Care and Treatment Gap?</vt:lpstr>
      <vt:lpstr>Fracture Liaison Service Model of Care: Reducing the Rate of Secondary Fractures</vt:lpstr>
      <vt:lpstr>Fracture Liaison Service (FLS) Model of Care (2)</vt:lpstr>
      <vt:lpstr>Why Secondary Fracture Prevention?</vt:lpstr>
      <vt:lpstr>FLS Effectiveness: Dependent on its Intensity </vt:lpstr>
      <vt:lpstr>PowerPoint Presentation</vt:lpstr>
      <vt:lpstr> Treatment After Hip Fracture in the UK:  Effect of FLS </vt:lpstr>
      <vt:lpstr> INTERNATIONAL CONSENSUS: FLS Model of Care – Solution to the Care Gap</vt:lpstr>
      <vt:lpstr>United States FLS Outcomes (1)</vt:lpstr>
      <vt:lpstr>United States FLS Outcomes (2)</vt:lpstr>
      <vt:lpstr>International FLS Outcomes</vt:lpstr>
      <vt:lpstr>Reasons for the Lack of Broad U.S. Implementation of the FLS Model of Care</vt:lpstr>
      <vt:lpstr>FLS/Quality Measure Tools</vt:lpstr>
      <vt:lpstr>  </vt:lpstr>
      <vt:lpstr>   www.FracturePreventionCENTRAL.org</vt:lpstr>
      <vt:lpstr>PowerPoint Presentation</vt:lpstr>
      <vt:lpstr>PowerPoint Presentation</vt:lpstr>
      <vt:lpstr>PowerPoint Presentation</vt:lpstr>
      <vt:lpstr>Fracture Liaison Service Demonstration Project</vt:lpstr>
      <vt:lpstr>FLS Demonstration Project (2)</vt:lpstr>
      <vt:lpstr>MedConcert FLS Demonstration Project Tools </vt:lpstr>
      <vt:lpstr>FLS Demonstration Project (3)</vt:lpstr>
      <vt:lpstr>PowerPoint Presentation</vt:lpstr>
      <vt:lpstr>PowerPoint Presentation</vt:lpstr>
      <vt:lpstr>PowerPoint Presentation</vt:lpstr>
      <vt:lpstr>What is a Qualified Clinical Data Registry?</vt:lpstr>
      <vt:lpstr>What is a Qualified Clinical Data Registry? (2)</vt:lpstr>
      <vt:lpstr>2014 Osteoporosis Registry: Approved as CMS Qualified Clinical Data Registry</vt:lpstr>
      <vt:lpstr>2015 Osteoporosis Registry: Approved as CMS Qualified Clinical Data Registry</vt:lpstr>
      <vt:lpstr>Health Care Reform Helping to Drive FLS Adoption and Implementation </vt:lpstr>
      <vt:lpstr>FLS Supports the CMS Triple Aim</vt:lpstr>
      <vt:lpstr>Introduction to the FLS Post-Fracture Prevention Program / FLS Coordinator Position</vt:lpstr>
      <vt:lpstr>FLS Coordinator Reimbursement Model</vt:lpstr>
      <vt:lpstr>Impact of Health Reform: Future Medicare Revenue at Risk</vt:lpstr>
      <vt:lpstr>Impact of Health Reform: Future Medicare Revenue at Risk</vt:lpstr>
      <vt:lpstr>Impact of Health Reform: Future Medicare Revenue at Risk</vt:lpstr>
      <vt:lpstr>Impact of Health Reform: Future Medicare Revenue at Risk</vt:lpstr>
      <vt:lpstr>Impact of Health Reform: Future Medicare Revenue at Risk</vt:lpstr>
      <vt:lpstr>Impact of Health Reform: Future Medicare Revenue at Risk</vt:lpstr>
      <vt:lpstr>Impact of Health Reform: Future Medicare Revenue at Risk</vt:lpstr>
      <vt:lpstr>Impact of Health Reform: Future Medicare Revenue at Risk</vt:lpstr>
      <vt:lpstr>Impact of Health Reform: Future Medicare Revenue at Risk</vt:lpstr>
      <vt:lpstr>Impact of Health Reform: Future Medicare Revenue at Risk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Awesome  new presentation</dc:title>
  <dc:creator>Lee, David</dc:creator>
  <cp:lastModifiedBy>Andrea Portillo</cp:lastModifiedBy>
  <cp:revision>377</cp:revision>
  <cp:lastPrinted>2014-05-08T18:12:06Z</cp:lastPrinted>
  <dcterms:modified xsi:type="dcterms:W3CDTF">2015-12-02T17:00:43Z</dcterms:modified>
</cp:coreProperties>
</file>